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3681075" cy="24123650"/>
  <p:notesSz cx="6858000" cy="9144000"/>
  <p:defaultTextStyle>
    <a:defPPr>
      <a:defRPr lang="es-ES"/>
    </a:defPPr>
    <a:lvl1pPr marL="0" algn="l" defTabSz="216027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0135" algn="l" defTabSz="216027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60270" algn="l" defTabSz="216027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40405" algn="l" defTabSz="216027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20540" algn="l" defTabSz="216027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00675" algn="l" defTabSz="216027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480810" algn="l" defTabSz="216027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560945" algn="l" defTabSz="216027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641080" algn="l" defTabSz="2160270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930" y="3126"/>
      </p:cViewPr>
      <p:guideLst>
        <p:guide orient="horz" pos="7598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2F31E-7859-458D-BAFD-4A87AC1D9D58}" type="datetimeFigureOut">
              <a:rPr lang="es-ES" smtClean="0"/>
              <a:t>13/11/2012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457450" y="685800"/>
            <a:ext cx="19431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32D84-5D07-4D64-A0EC-270EA8103A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1903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6027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1080135" algn="l" defTabSz="216027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2160270" algn="l" defTabSz="216027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3240405" algn="l" defTabSz="216027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4320540" algn="l" defTabSz="216027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5400675" algn="l" defTabSz="216027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6480810" algn="l" defTabSz="216027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7560945" algn="l" defTabSz="216027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8641080" algn="l" defTabSz="216027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457450" y="685800"/>
            <a:ext cx="19431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32D84-5D07-4D64-A0EC-270EA8103A3D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26081" y="7493969"/>
            <a:ext cx="11628914" cy="517094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052161" y="13670068"/>
            <a:ext cx="9576753" cy="6164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0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4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00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560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E682-D035-4EF2-8EAF-4F173411718C}" type="datetimeFigureOut">
              <a:rPr lang="es-ES" smtClean="0"/>
              <a:t>13/11/2012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298C-86C8-48FD-857C-C39BD2EDB57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E682-D035-4EF2-8EAF-4F173411718C}" type="datetimeFigureOut">
              <a:rPr lang="es-ES" smtClean="0"/>
              <a:t>13/11/2012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298C-86C8-48FD-857C-C39BD2EDB57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918779" y="966066"/>
            <a:ext cx="3078242" cy="205832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4054" y="966066"/>
            <a:ext cx="9006708" cy="2058328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E682-D035-4EF2-8EAF-4F173411718C}" type="datetimeFigureOut">
              <a:rPr lang="es-ES" smtClean="0"/>
              <a:t>13/11/2012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298C-86C8-48FD-857C-C39BD2EDB57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E682-D035-4EF2-8EAF-4F173411718C}" type="datetimeFigureOut">
              <a:rPr lang="es-ES" smtClean="0"/>
              <a:t>13/11/2012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298C-86C8-48FD-857C-C39BD2EDB57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80711" y="15501681"/>
            <a:ext cx="11628914" cy="4791225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80711" y="10224634"/>
            <a:ext cx="11628914" cy="5277047"/>
          </a:xfrm>
        </p:spPr>
        <p:txBody>
          <a:bodyPr anchor="b"/>
          <a:lstStyle>
            <a:lvl1pPr marL="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1pPr>
            <a:lvl2pPr marL="1080135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6027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4040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2054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0067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48081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56094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64108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E682-D035-4EF2-8EAF-4F173411718C}" type="datetimeFigureOut">
              <a:rPr lang="es-ES" smtClean="0"/>
              <a:t>13/11/2012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298C-86C8-48FD-857C-C39BD2EDB57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4054" y="5628853"/>
            <a:ext cx="6042475" cy="15920494"/>
          </a:xfrm>
        </p:spPr>
        <p:txBody>
          <a:bodyPr/>
          <a:lstStyle>
            <a:lvl1pPr>
              <a:defRPr sz="6600"/>
            </a:lvl1pPr>
            <a:lvl2pPr>
              <a:defRPr sz="5700"/>
            </a:lvl2pPr>
            <a:lvl3pPr>
              <a:defRPr sz="47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954546" y="5628853"/>
            <a:ext cx="6042475" cy="15920494"/>
          </a:xfrm>
        </p:spPr>
        <p:txBody>
          <a:bodyPr/>
          <a:lstStyle>
            <a:lvl1pPr>
              <a:defRPr sz="6600"/>
            </a:lvl1pPr>
            <a:lvl2pPr>
              <a:defRPr sz="5700"/>
            </a:lvl2pPr>
            <a:lvl3pPr>
              <a:defRPr sz="47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E682-D035-4EF2-8EAF-4F173411718C}" type="datetimeFigureOut">
              <a:rPr lang="es-ES" smtClean="0"/>
              <a:t>13/11/2012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298C-86C8-48FD-857C-C39BD2EDB57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4054" y="5399902"/>
            <a:ext cx="6044851" cy="2250422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0135" indent="0">
              <a:buNone/>
              <a:defRPr sz="4700" b="1"/>
            </a:lvl2pPr>
            <a:lvl3pPr marL="2160270" indent="0">
              <a:buNone/>
              <a:defRPr sz="4300" b="1"/>
            </a:lvl3pPr>
            <a:lvl4pPr marL="3240405" indent="0">
              <a:buNone/>
              <a:defRPr sz="3800" b="1"/>
            </a:lvl4pPr>
            <a:lvl5pPr marL="4320540" indent="0">
              <a:buNone/>
              <a:defRPr sz="3800" b="1"/>
            </a:lvl5pPr>
            <a:lvl6pPr marL="5400675" indent="0">
              <a:buNone/>
              <a:defRPr sz="3800" b="1"/>
            </a:lvl6pPr>
            <a:lvl7pPr marL="6480810" indent="0">
              <a:buNone/>
              <a:defRPr sz="3800" b="1"/>
            </a:lvl7pPr>
            <a:lvl8pPr marL="7560945" indent="0">
              <a:buNone/>
              <a:defRPr sz="3800" b="1"/>
            </a:lvl8pPr>
            <a:lvl9pPr marL="8641080" indent="0">
              <a:buNone/>
              <a:defRPr sz="3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84054" y="7650324"/>
            <a:ext cx="6044851" cy="13899021"/>
          </a:xfrm>
        </p:spPr>
        <p:txBody>
          <a:bodyPr/>
          <a:lstStyle>
            <a:lvl1pPr>
              <a:defRPr sz="5700"/>
            </a:lvl1pPr>
            <a:lvl2pPr>
              <a:defRPr sz="47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949797" y="5399902"/>
            <a:ext cx="6047225" cy="2250422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0135" indent="0">
              <a:buNone/>
              <a:defRPr sz="4700" b="1"/>
            </a:lvl2pPr>
            <a:lvl3pPr marL="2160270" indent="0">
              <a:buNone/>
              <a:defRPr sz="4300" b="1"/>
            </a:lvl3pPr>
            <a:lvl4pPr marL="3240405" indent="0">
              <a:buNone/>
              <a:defRPr sz="3800" b="1"/>
            </a:lvl4pPr>
            <a:lvl5pPr marL="4320540" indent="0">
              <a:buNone/>
              <a:defRPr sz="3800" b="1"/>
            </a:lvl5pPr>
            <a:lvl6pPr marL="5400675" indent="0">
              <a:buNone/>
              <a:defRPr sz="3800" b="1"/>
            </a:lvl6pPr>
            <a:lvl7pPr marL="6480810" indent="0">
              <a:buNone/>
              <a:defRPr sz="3800" b="1"/>
            </a:lvl7pPr>
            <a:lvl8pPr marL="7560945" indent="0">
              <a:buNone/>
              <a:defRPr sz="3800" b="1"/>
            </a:lvl8pPr>
            <a:lvl9pPr marL="8641080" indent="0">
              <a:buNone/>
              <a:defRPr sz="3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949797" y="7650324"/>
            <a:ext cx="6047225" cy="13899021"/>
          </a:xfrm>
        </p:spPr>
        <p:txBody>
          <a:bodyPr/>
          <a:lstStyle>
            <a:lvl1pPr>
              <a:defRPr sz="5700"/>
            </a:lvl1pPr>
            <a:lvl2pPr>
              <a:defRPr sz="47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E682-D035-4EF2-8EAF-4F173411718C}" type="datetimeFigureOut">
              <a:rPr lang="es-ES" smtClean="0"/>
              <a:t>13/11/2012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298C-86C8-48FD-857C-C39BD2EDB57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E682-D035-4EF2-8EAF-4F173411718C}" type="datetimeFigureOut">
              <a:rPr lang="es-ES" smtClean="0"/>
              <a:t>13/11/2012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298C-86C8-48FD-857C-C39BD2EDB57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E682-D035-4EF2-8EAF-4F173411718C}" type="datetimeFigureOut">
              <a:rPr lang="es-ES" smtClean="0"/>
              <a:t>13/11/2012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298C-86C8-48FD-857C-C39BD2EDB57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4055" y="960479"/>
            <a:ext cx="4500979" cy="4087618"/>
          </a:xfrm>
        </p:spPr>
        <p:txBody>
          <a:bodyPr anchor="b"/>
          <a:lstStyle>
            <a:lvl1pPr algn="l">
              <a:defRPr sz="4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48920" y="960480"/>
            <a:ext cx="7648101" cy="20588867"/>
          </a:xfrm>
        </p:spPr>
        <p:txBody>
          <a:bodyPr/>
          <a:lstStyle>
            <a:lvl1pPr>
              <a:defRPr sz="7600"/>
            </a:lvl1pPr>
            <a:lvl2pPr>
              <a:defRPr sz="6600"/>
            </a:lvl2pPr>
            <a:lvl3pPr>
              <a:defRPr sz="57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84055" y="5048099"/>
            <a:ext cx="4500979" cy="16501248"/>
          </a:xfrm>
        </p:spPr>
        <p:txBody>
          <a:bodyPr/>
          <a:lstStyle>
            <a:lvl1pPr marL="0" indent="0">
              <a:buNone/>
              <a:defRPr sz="3300"/>
            </a:lvl1pPr>
            <a:lvl2pPr marL="1080135" indent="0">
              <a:buNone/>
              <a:defRPr sz="2800"/>
            </a:lvl2pPr>
            <a:lvl3pPr marL="2160270" indent="0">
              <a:buNone/>
              <a:defRPr sz="2400"/>
            </a:lvl3pPr>
            <a:lvl4pPr marL="3240405" indent="0">
              <a:buNone/>
              <a:defRPr sz="2100"/>
            </a:lvl4pPr>
            <a:lvl5pPr marL="4320540" indent="0">
              <a:buNone/>
              <a:defRPr sz="2100"/>
            </a:lvl5pPr>
            <a:lvl6pPr marL="5400675" indent="0">
              <a:buNone/>
              <a:defRPr sz="2100"/>
            </a:lvl6pPr>
            <a:lvl7pPr marL="6480810" indent="0">
              <a:buNone/>
              <a:defRPr sz="2100"/>
            </a:lvl7pPr>
            <a:lvl8pPr marL="7560945" indent="0">
              <a:buNone/>
              <a:defRPr sz="2100"/>
            </a:lvl8pPr>
            <a:lvl9pPr marL="8641080" indent="0">
              <a:buNone/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E682-D035-4EF2-8EAF-4F173411718C}" type="datetimeFigureOut">
              <a:rPr lang="es-ES" smtClean="0"/>
              <a:t>13/11/2012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298C-86C8-48FD-857C-C39BD2EDB57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81586" y="16886555"/>
            <a:ext cx="8208645" cy="1993553"/>
          </a:xfrm>
        </p:spPr>
        <p:txBody>
          <a:bodyPr anchor="b"/>
          <a:lstStyle>
            <a:lvl1pPr algn="l">
              <a:defRPr sz="4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681586" y="2155493"/>
            <a:ext cx="8208645" cy="14474190"/>
          </a:xfrm>
        </p:spPr>
        <p:txBody>
          <a:bodyPr/>
          <a:lstStyle>
            <a:lvl1pPr marL="0" indent="0">
              <a:buNone/>
              <a:defRPr sz="7600"/>
            </a:lvl1pPr>
            <a:lvl2pPr marL="1080135" indent="0">
              <a:buNone/>
              <a:defRPr sz="6600"/>
            </a:lvl2pPr>
            <a:lvl3pPr marL="2160270" indent="0">
              <a:buNone/>
              <a:defRPr sz="5700"/>
            </a:lvl3pPr>
            <a:lvl4pPr marL="3240405" indent="0">
              <a:buNone/>
              <a:defRPr sz="4700"/>
            </a:lvl4pPr>
            <a:lvl5pPr marL="4320540" indent="0">
              <a:buNone/>
              <a:defRPr sz="4700"/>
            </a:lvl5pPr>
            <a:lvl6pPr marL="5400675" indent="0">
              <a:buNone/>
              <a:defRPr sz="4700"/>
            </a:lvl6pPr>
            <a:lvl7pPr marL="6480810" indent="0">
              <a:buNone/>
              <a:defRPr sz="4700"/>
            </a:lvl7pPr>
            <a:lvl8pPr marL="7560945" indent="0">
              <a:buNone/>
              <a:defRPr sz="4700"/>
            </a:lvl8pPr>
            <a:lvl9pPr marL="8641080" indent="0">
              <a:buNone/>
              <a:defRPr sz="47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681586" y="18880108"/>
            <a:ext cx="8208645" cy="2831177"/>
          </a:xfrm>
        </p:spPr>
        <p:txBody>
          <a:bodyPr/>
          <a:lstStyle>
            <a:lvl1pPr marL="0" indent="0">
              <a:buNone/>
              <a:defRPr sz="3300"/>
            </a:lvl1pPr>
            <a:lvl2pPr marL="1080135" indent="0">
              <a:buNone/>
              <a:defRPr sz="2800"/>
            </a:lvl2pPr>
            <a:lvl3pPr marL="2160270" indent="0">
              <a:buNone/>
              <a:defRPr sz="2400"/>
            </a:lvl3pPr>
            <a:lvl4pPr marL="3240405" indent="0">
              <a:buNone/>
              <a:defRPr sz="2100"/>
            </a:lvl4pPr>
            <a:lvl5pPr marL="4320540" indent="0">
              <a:buNone/>
              <a:defRPr sz="2100"/>
            </a:lvl5pPr>
            <a:lvl6pPr marL="5400675" indent="0">
              <a:buNone/>
              <a:defRPr sz="2100"/>
            </a:lvl6pPr>
            <a:lvl7pPr marL="6480810" indent="0">
              <a:buNone/>
              <a:defRPr sz="2100"/>
            </a:lvl7pPr>
            <a:lvl8pPr marL="7560945" indent="0">
              <a:buNone/>
              <a:defRPr sz="2100"/>
            </a:lvl8pPr>
            <a:lvl9pPr marL="8641080" indent="0">
              <a:buNone/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E682-D035-4EF2-8EAF-4F173411718C}" type="datetimeFigureOut">
              <a:rPr lang="es-ES" smtClean="0"/>
              <a:t>13/11/2012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298C-86C8-48FD-857C-C39BD2EDB57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84054" y="966065"/>
            <a:ext cx="12312968" cy="4020608"/>
          </a:xfrm>
          <a:prstGeom prst="rect">
            <a:avLst/>
          </a:prstGeom>
        </p:spPr>
        <p:txBody>
          <a:bodyPr vert="horz" lIns="216027" tIns="108014" rIns="216027" bIns="108014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4054" y="5628853"/>
            <a:ext cx="12312968" cy="15920494"/>
          </a:xfrm>
          <a:prstGeom prst="rect">
            <a:avLst/>
          </a:prstGeom>
        </p:spPr>
        <p:txBody>
          <a:bodyPr vert="horz" lIns="216027" tIns="108014" rIns="216027" bIns="10801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84054" y="22359051"/>
            <a:ext cx="3192251" cy="1284361"/>
          </a:xfrm>
          <a:prstGeom prst="rect">
            <a:avLst/>
          </a:prstGeom>
        </p:spPr>
        <p:txBody>
          <a:bodyPr vert="horz" lIns="216027" tIns="108014" rIns="216027" bIns="108014" rtlCol="0" anchor="ctr"/>
          <a:lstStyle>
            <a:lvl1pPr algn="l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3E682-D035-4EF2-8EAF-4F173411718C}" type="datetimeFigureOut">
              <a:rPr lang="es-ES" smtClean="0"/>
              <a:t>13/11/2012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674368" y="22359051"/>
            <a:ext cx="4332340" cy="1284361"/>
          </a:xfrm>
          <a:prstGeom prst="rect">
            <a:avLst/>
          </a:prstGeom>
        </p:spPr>
        <p:txBody>
          <a:bodyPr vert="horz" lIns="216027" tIns="108014" rIns="216027" bIns="108014" rtlCol="0" anchor="ctr"/>
          <a:lstStyle>
            <a:lvl1pPr algn="ct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804770" y="22359051"/>
            <a:ext cx="3192251" cy="1284361"/>
          </a:xfrm>
          <a:prstGeom prst="rect">
            <a:avLst/>
          </a:prstGeom>
        </p:spPr>
        <p:txBody>
          <a:bodyPr vert="horz" lIns="216027" tIns="108014" rIns="216027" bIns="108014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298C-86C8-48FD-857C-C39BD2EDB57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60270" rtl="0" eaLnBrk="1" latinLnBrk="0" hangingPunct="1">
        <a:spcBef>
          <a:spcPct val="0"/>
        </a:spcBef>
        <a:buNone/>
        <a:defRPr sz="10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101" indent="-810101" algn="l" defTabSz="2160270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55219" indent="-675084" algn="l" defTabSz="2160270" rtl="0" eaLnBrk="1" latinLnBrk="0" hangingPunct="1">
        <a:spcBef>
          <a:spcPct val="20000"/>
        </a:spcBef>
        <a:buFont typeface="Arial" pitchFamily="34" charset="0"/>
        <a:buChar char="–"/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2700338" indent="-540068" algn="l" defTabSz="2160270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473" indent="-540068" algn="l" defTabSz="2160270" rtl="0" eaLnBrk="1" latinLnBrk="0" hangingPunct="1">
        <a:spcBef>
          <a:spcPct val="20000"/>
        </a:spcBef>
        <a:buFont typeface="Arial" pitchFamily="34" charset="0"/>
        <a:buChar char="–"/>
        <a:defRPr sz="4700" kern="1200">
          <a:solidFill>
            <a:schemeClr val="tx1"/>
          </a:solidFill>
          <a:latin typeface="+mn-lt"/>
          <a:ea typeface="+mn-ea"/>
          <a:cs typeface="+mn-cs"/>
        </a:defRPr>
      </a:lvl4pPr>
      <a:lvl5pPr marL="4860608" indent="-540068" algn="l" defTabSz="2160270" rtl="0" eaLnBrk="1" latinLnBrk="0" hangingPunct="1">
        <a:spcBef>
          <a:spcPct val="20000"/>
        </a:spcBef>
        <a:buFont typeface="Arial" pitchFamily="34" charset="0"/>
        <a:buChar char="»"/>
        <a:defRPr sz="4700" kern="1200">
          <a:solidFill>
            <a:schemeClr val="tx1"/>
          </a:solidFill>
          <a:latin typeface="+mn-lt"/>
          <a:ea typeface="+mn-ea"/>
          <a:cs typeface="+mn-cs"/>
        </a:defRPr>
      </a:lvl5pPr>
      <a:lvl6pPr marL="5940743" indent="-540068" algn="l" defTabSz="2160270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6pPr>
      <a:lvl7pPr marL="7020878" indent="-540068" algn="l" defTabSz="2160270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7pPr>
      <a:lvl8pPr marL="8101013" indent="-540068" algn="l" defTabSz="2160270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8pPr>
      <a:lvl9pPr marL="9181148" indent="-540068" algn="l" defTabSz="2160270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216027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0135" algn="l" defTabSz="216027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60270" algn="l" defTabSz="216027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40405" algn="l" defTabSz="216027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20540" algn="l" defTabSz="216027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00675" algn="l" defTabSz="216027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480810" algn="l" defTabSz="216027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560945" algn="l" defTabSz="216027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641080" algn="l" defTabSz="216027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GARCIA\Documents\JAVIER\Página web centro Ginecológico\MIRENA\colposcopia Mirenas\Colposcopias y vulva julio 2012 2 0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28777"/>
            <a:ext cx="13681075" cy="21494873"/>
          </a:xfrm>
          <a:prstGeom prst="rect">
            <a:avLst/>
          </a:prstGeom>
          <a:noFill/>
        </p:spPr>
      </p:pic>
      <p:pic>
        <p:nvPicPr>
          <p:cNvPr id="1026" name="Picture 2" descr="http://www.patologiacervical2012.com/images/cabecera_we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3681075" cy="2628777"/>
          </a:xfrm>
          <a:prstGeom prst="rect">
            <a:avLst/>
          </a:prstGeom>
          <a:noFill/>
        </p:spPr>
      </p:pic>
      <p:sp>
        <p:nvSpPr>
          <p:cNvPr id="10" name="9 Rectángulo"/>
          <p:cNvSpPr/>
          <p:nvPr/>
        </p:nvSpPr>
        <p:spPr>
          <a:xfrm>
            <a:off x="0" y="2961894"/>
            <a:ext cx="13681075" cy="158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27" tIns="108014" rIns="216027" bIns="108014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3600" dirty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  <a:r>
              <a:rPr lang="es-ES" sz="3600" b="1" dirty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ESTUDIO OBSERVACIONAL  DE LOS CAMBIOS COLPOCITOLOGICOS  , PRE Y POST LA INSERCION DEL  SIU-LEVONORGESTREL  (MIRENA). </a:t>
            </a:r>
            <a:endParaRPr lang="es-E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54192" y="4615332"/>
            <a:ext cx="12972690" cy="1013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27" tIns="108014" rIns="216027" bIns="108014" rtlCol="0" anchor="ctr"/>
          <a:lstStyle/>
          <a:p>
            <a:r>
              <a:rPr lang="es-ES" sz="3300" b="1" dirty="0">
                <a:solidFill>
                  <a:srgbClr val="FFFF00"/>
                </a:solidFill>
              </a:rPr>
              <a:t>Autores</a:t>
            </a:r>
            <a:r>
              <a:rPr lang="es-ES" sz="3300" dirty="0">
                <a:solidFill>
                  <a:srgbClr val="FFFF00"/>
                </a:solidFill>
              </a:rPr>
              <a:t>: </a:t>
            </a:r>
            <a:r>
              <a:rPr lang="es-ES" sz="3300" b="1" dirty="0">
                <a:solidFill>
                  <a:srgbClr val="FFFF00"/>
                </a:solidFill>
              </a:rPr>
              <a:t>F. Javier García Pérez-Llantada</a:t>
            </a:r>
            <a:r>
              <a:rPr lang="es-ES" sz="3300" dirty="0">
                <a:solidFill>
                  <a:srgbClr val="FFFF00"/>
                </a:solidFill>
              </a:rPr>
              <a:t>; P. Begoña Numancia </a:t>
            </a:r>
            <a:r>
              <a:rPr lang="es-ES" sz="3300" dirty="0">
                <a:solidFill>
                  <a:srgbClr val="FFFF00"/>
                </a:solidFill>
              </a:rPr>
              <a:t>Andreu .  Consultas Privadas.  Zaragoza</a:t>
            </a:r>
            <a:endParaRPr lang="es-ES" sz="3300" dirty="0">
              <a:solidFill>
                <a:srgbClr val="FFFF00"/>
              </a:solidFill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401570" y="8893473"/>
            <a:ext cx="12925312" cy="13978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27" tIns="108014" rIns="216027" bIns="108014" rtlCol="0" anchor="ctr"/>
          <a:lstStyle/>
          <a:p>
            <a:r>
              <a:rPr lang="es-ES" sz="2000" b="1" dirty="0">
                <a:solidFill>
                  <a:srgbClr val="FF0000"/>
                </a:solidFill>
              </a:rPr>
              <a:t>Material y métodos</a:t>
            </a:r>
            <a:r>
              <a:rPr lang="es-ES" sz="2000" dirty="0"/>
              <a:t>:</a:t>
            </a:r>
          </a:p>
          <a:p>
            <a:r>
              <a:rPr lang="es-ES" sz="2000" dirty="0"/>
              <a:t>Estudio realizado en 262 pacientes procedentes de consultas privadas de ginecología de Zaragoza, a las que se realiza una colposcopia y una citología ginecológica previa a la colocación de un SIU de Levonorgestrel y controles </a:t>
            </a:r>
            <a:r>
              <a:rPr lang="es-ES" sz="2000" dirty="0" err="1"/>
              <a:t>colpocitológicos</a:t>
            </a:r>
            <a:r>
              <a:rPr lang="es-ES" sz="2000" dirty="0"/>
              <a:t> al año y a los dos años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15800" y="21361397"/>
            <a:ext cx="13133209" cy="2581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27" tIns="108014" rIns="216027" bIns="108014" rtlCol="0" anchor="ctr"/>
          <a:lstStyle/>
          <a:p>
            <a:r>
              <a:rPr lang="es-ES" sz="2600" b="1" dirty="0">
                <a:solidFill>
                  <a:srgbClr val="FF0000"/>
                </a:solidFill>
              </a:rPr>
              <a:t>CONCLUSIONES</a:t>
            </a:r>
            <a:r>
              <a:rPr lang="es-ES" sz="2600" dirty="0"/>
              <a:t>: </a:t>
            </a:r>
          </a:p>
          <a:p>
            <a:r>
              <a:rPr lang="es-ES" sz="2600" dirty="0"/>
              <a:t>Utilizando como única variable de estudio el uso del SIU-L como dato de la aparición de una lesión colposcópica y/o una citología ginecológica  de SIL/CIN , confirmadas por biopsia, los resultados obtenidos muestran que el SIU-L (</a:t>
            </a:r>
            <a:r>
              <a:rPr lang="es-ES" sz="2600" dirty="0" err="1"/>
              <a:t>Mirena</a:t>
            </a:r>
            <a:r>
              <a:rPr lang="es-ES" sz="2600" dirty="0"/>
              <a:t>) no aumenta la incidencia de lesiones y/o citologías anómalas para SIL/CIN siendo por tanto un método contraceptivo valido en pacientes con antecedentes de “displasia cervical”.</a:t>
            </a:r>
          </a:p>
        </p:txBody>
      </p:sp>
      <p:sp>
        <p:nvSpPr>
          <p:cNvPr id="18" name="17 Rectángulo redondeado"/>
          <p:cNvSpPr/>
          <p:nvPr/>
        </p:nvSpPr>
        <p:spPr>
          <a:xfrm>
            <a:off x="332064" y="5737774"/>
            <a:ext cx="13016946" cy="30836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27" tIns="108014" rIns="216027" bIns="108014" rtlCol="0" anchor="ctr"/>
          <a:lstStyle/>
          <a:p>
            <a:r>
              <a:rPr lang="es-ES" sz="2800" b="1" dirty="0">
                <a:solidFill>
                  <a:srgbClr val="FF0000"/>
                </a:solidFill>
              </a:rPr>
              <a:t>OBJETIVOS</a:t>
            </a:r>
            <a:r>
              <a:rPr lang="es-ES" sz="2800" dirty="0"/>
              <a:t>:</a:t>
            </a:r>
          </a:p>
          <a:p>
            <a:r>
              <a:rPr lang="es-ES" sz="2800" dirty="0"/>
              <a:t> Dado que los </a:t>
            </a:r>
            <a:r>
              <a:rPr lang="es-ES" sz="2800" dirty="0" err="1"/>
              <a:t>SIUs</a:t>
            </a:r>
            <a:r>
              <a:rPr lang="es-ES" sz="2800" dirty="0"/>
              <a:t> y los </a:t>
            </a:r>
            <a:r>
              <a:rPr lang="es-ES" sz="2800" dirty="0" err="1"/>
              <a:t>DIUs</a:t>
            </a:r>
            <a:r>
              <a:rPr lang="es-ES" sz="2800" dirty="0"/>
              <a:t> no son iguales por su mecanismo de acción contraceptiva y que en las contraindicaciones absolutas de los </a:t>
            </a:r>
            <a:r>
              <a:rPr lang="es-ES" sz="2800" dirty="0" err="1"/>
              <a:t>DIUs</a:t>
            </a:r>
            <a:r>
              <a:rPr lang="es-ES" sz="2800" dirty="0"/>
              <a:t> figuran “las displasias cervicales”, se pretende mostrar que con el SIU de </a:t>
            </a:r>
            <a:r>
              <a:rPr lang="es-ES" sz="2800" dirty="0" err="1"/>
              <a:t>Levonorgestrel</a:t>
            </a:r>
            <a:r>
              <a:rPr lang="es-ES" sz="2800" dirty="0"/>
              <a:t> no se observan cambios significativos a nivel </a:t>
            </a:r>
            <a:r>
              <a:rPr lang="es-ES" sz="2800" dirty="0" err="1"/>
              <a:t>colpocitológico</a:t>
            </a:r>
            <a:r>
              <a:rPr lang="es-ES" sz="2800" dirty="0"/>
              <a:t>, pudiendo ser usado en las pacientes con antecedentes de SIL (CIN o Displasia en sus anteriores definiciones).</a:t>
            </a:r>
            <a:endParaRPr lang="es-ES" sz="2800" dirty="0"/>
          </a:p>
        </p:txBody>
      </p:sp>
      <p:sp>
        <p:nvSpPr>
          <p:cNvPr id="5" name="4 Rectángulo"/>
          <p:cNvSpPr/>
          <p:nvPr/>
        </p:nvSpPr>
        <p:spPr>
          <a:xfrm>
            <a:off x="1348880" y="18182505"/>
            <a:ext cx="10945216" cy="314096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19 Grupo"/>
          <p:cNvGrpSpPr/>
          <p:nvPr/>
        </p:nvGrpSpPr>
        <p:grpSpPr>
          <a:xfrm>
            <a:off x="1533009" y="18326521"/>
            <a:ext cx="10615057" cy="2852936"/>
            <a:chOff x="251520" y="5301208"/>
            <a:chExt cx="5256584" cy="1412776"/>
          </a:xfrm>
        </p:grpSpPr>
        <p:pic>
          <p:nvPicPr>
            <p:cNvPr id="21" name="Picture 3" descr="C:\Users\GARCIA\Documents\JAVIER\Página web centro Ginecológico\MIRENA\colposcopia Mirenas\colpos normales 3 008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51520" y="5301208"/>
              <a:ext cx="1544749" cy="1152128"/>
            </a:xfrm>
            <a:prstGeom prst="rect">
              <a:avLst/>
            </a:prstGeom>
            <a:noFill/>
          </p:spPr>
        </p:pic>
        <p:pic>
          <p:nvPicPr>
            <p:cNvPr id="24" name="Picture 4" descr="C:\Users\GARCIA\Documents\JAVIER\Página web centro Ginecológico\MIRENA\colposcopia Mirenas\Imagenes colposcopicas Leuco 005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23928" y="5301208"/>
              <a:ext cx="1584176" cy="1152128"/>
            </a:xfrm>
            <a:prstGeom prst="rect">
              <a:avLst/>
            </a:prstGeom>
            <a:noFill/>
          </p:spPr>
        </p:pic>
        <p:pic>
          <p:nvPicPr>
            <p:cNvPr id="25" name="Picture 5" descr="C:\Users\GARCIA\Documents\JAVIER\Página web centro Ginecológico\MIRENA\colpos viejas 010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123728" y="5301208"/>
              <a:ext cx="1584176" cy="1152128"/>
            </a:xfrm>
            <a:prstGeom prst="rect">
              <a:avLst/>
            </a:prstGeom>
            <a:noFill/>
          </p:spPr>
        </p:pic>
        <p:sp>
          <p:nvSpPr>
            <p:cNvPr id="26" name="25 Rectángulo"/>
            <p:cNvSpPr/>
            <p:nvPr/>
          </p:nvSpPr>
          <p:spPr>
            <a:xfrm>
              <a:off x="251520" y="6453336"/>
              <a:ext cx="5256584" cy="2606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ES" sz="2400" dirty="0" smtClean="0"/>
                <a:t>            Z.T.N                                         </a:t>
              </a:r>
              <a:r>
                <a:rPr lang="es-ES" sz="2400" dirty="0" smtClean="0"/>
                <a:t>Pólipo </a:t>
              </a:r>
              <a:r>
                <a:rPr lang="es-ES" sz="2400" dirty="0" err="1" smtClean="0"/>
                <a:t>endocervical</a:t>
              </a:r>
              <a:r>
                <a:rPr lang="es-ES" sz="2400" dirty="0" smtClean="0"/>
                <a:t>  </a:t>
              </a:r>
              <a:r>
                <a:rPr lang="es-ES" sz="2400" dirty="0"/>
                <a:t> </a:t>
              </a:r>
              <a:r>
                <a:rPr lang="es-ES" sz="2400" dirty="0" smtClean="0"/>
                <a:t>        </a:t>
              </a:r>
              <a:r>
                <a:rPr lang="es-ES" sz="2400" dirty="0" smtClean="0"/>
                <a:t>     </a:t>
              </a:r>
              <a:r>
                <a:rPr lang="es-ES" sz="2400" dirty="0" err="1" smtClean="0"/>
                <a:t>Luecoplasia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ténue</a:t>
              </a:r>
              <a:r>
                <a:rPr lang="es-ES" sz="2400" dirty="0" smtClean="0"/>
                <a:t> </a:t>
              </a:r>
              <a:endParaRPr lang="es-ES" sz="2400" dirty="0"/>
            </a:p>
          </p:txBody>
        </p:sp>
      </p:grpSp>
      <p:sp>
        <p:nvSpPr>
          <p:cNvPr id="4" name="3 Rectángulo redondeado"/>
          <p:cNvSpPr/>
          <p:nvPr/>
        </p:nvSpPr>
        <p:spPr>
          <a:xfrm>
            <a:off x="56927" y="10387881"/>
            <a:ext cx="4556344" cy="59766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b="1" dirty="0">
                <a:solidFill>
                  <a:srgbClr val="FF0000"/>
                </a:solidFill>
              </a:rPr>
              <a:t>Resultados</a:t>
            </a:r>
            <a:r>
              <a:rPr lang="es-ES" sz="2800" dirty="0">
                <a:solidFill>
                  <a:srgbClr val="FF0000"/>
                </a:solidFill>
              </a:rPr>
              <a:t>:</a:t>
            </a:r>
          </a:p>
          <a:p>
            <a:r>
              <a:rPr lang="es-ES" sz="2400" b="1" dirty="0">
                <a:solidFill>
                  <a:srgbClr val="FFFF00"/>
                </a:solidFill>
              </a:rPr>
              <a:t>Colposcopias previas</a:t>
            </a:r>
            <a:r>
              <a:rPr lang="es-ES" sz="2400" dirty="0"/>
              <a:t>:</a:t>
            </a:r>
          </a:p>
          <a:p>
            <a:pPr marL="355600" lvl="1" indent="-241300">
              <a:buFont typeface="Arial" pitchFamily="34" charset="0"/>
              <a:buChar char="•"/>
            </a:pPr>
            <a:r>
              <a:rPr lang="es-ES" sz="2400" dirty="0"/>
              <a:t>NORMALES(M.O. ZTN. Ectopia , M. Adelgazada) :249</a:t>
            </a:r>
          </a:p>
          <a:p>
            <a:pPr marL="355600" lvl="1" indent="-241300">
              <a:buFont typeface="Arial" pitchFamily="34" charset="0"/>
              <a:buChar char="•"/>
            </a:pPr>
            <a:r>
              <a:rPr lang="es-ES" sz="2400" dirty="0"/>
              <a:t>Cambios “menores”:  11</a:t>
            </a:r>
          </a:p>
          <a:p>
            <a:pPr marL="355600" lvl="1" indent="-241300">
              <a:buFont typeface="Arial" pitchFamily="34" charset="0"/>
              <a:buChar char="•"/>
            </a:pPr>
            <a:r>
              <a:rPr lang="es-ES" sz="2400" dirty="0"/>
              <a:t>Cambios mayores :  2</a:t>
            </a:r>
          </a:p>
          <a:p>
            <a:r>
              <a:rPr lang="es-ES" sz="2400" b="1" dirty="0">
                <a:solidFill>
                  <a:srgbClr val="FFFF00"/>
                </a:solidFill>
              </a:rPr>
              <a:t>Citologías previas</a:t>
            </a:r>
            <a:r>
              <a:rPr lang="es-ES" sz="2400" dirty="0"/>
              <a:t>: </a:t>
            </a:r>
          </a:p>
          <a:p>
            <a:pPr marL="355600" lvl="1" indent="-241300">
              <a:buFont typeface="Arial" pitchFamily="34" charset="0"/>
              <a:buChar char="•"/>
            </a:pPr>
            <a:r>
              <a:rPr lang="es-ES" sz="2400" dirty="0"/>
              <a:t>NORMALES: 253</a:t>
            </a:r>
          </a:p>
          <a:p>
            <a:pPr marL="355600" lvl="1" indent="-241300">
              <a:buFont typeface="Arial" pitchFamily="34" charset="0"/>
              <a:buChar char="•"/>
            </a:pPr>
            <a:r>
              <a:rPr lang="es-ES" sz="2400" dirty="0"/>
              <a:t>Hiperqueratosis: 6</a:t>
            </a:r>
          </a:p>
          <a:p>
            <a:pPr marL="355600" lvl="1" indent="-241300">
              <a:buFont typeface="Arial" pitchFamily="34" charset="0"/>
              <a:buChar char="•"/>
            </a:pPr>
            <a:r>
              <a:rPr lang="es-ES" sz="2400" dirty="0"/>
              <a:t>CIN I: 3 ( Biopsias: Queratosis 2 </a:t>
            </a:r>
            <a:r>
              <a:rPr lang="es-ES" sz="2400" dirty="0" err="1"/>
              <a:t>Metaplasia</a:t>
            </a:r>
            <a:r>
              <a:rPr lang="es-ES" sz="2400" dirty="0"/>
              <a:t>: 1)</a:t>
            </a:r>
            <a:endParaRPr lang="es-ES" sz="2400" dirty="0"/>
          </a:p>
        </p:txBody>
      </p:sp>
      <p:sp>
        <p:nvSpPr>
          <p:cNvPr id="29" name="28 Rectángulo redondeado"/>
          <p:cNvSpPr/>
          <p:nvPr/>
        </p:nvSpPr>
        <p:spPr>
          <a:xfrm>
            <a:off x="4547507" y="11125721"/>
            <a:ext cx="4556344" cy="59766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ES" sz="2400" b="1" dirty="0">
                <a:solidFill>
                  <a:srgbClr val="FFFF00"/>
                </a:solidFill>
              </a:rPr>
              <a:t>Colposcopias Primer año</a:t>
            </a:r>
            <a:r>
              <a:rPr lang="es-ES" sz="2400" dirty="0">
                <a:solidFill>
                  <a:prstClr val="white"/>
                </a:solidFill>
              </a:rPr>
              <a:t>: </a:t>
            </a:r>
          </a:p>
          <a:p>
            <a:pPr marL="355600" lvl="1" indent="-241300">
              <a:buFont typeface="Arial" pitchFamily="34" charset="0"/>
              <a:buChar char="•"/>
            </a:pPr>
            <a:r>
              <a:rPr lang="es-ES" sz="2400" dirty="0">
                <a:solidFill>
                  <a:prstClr val="white"/>
                </a:solidFill>
              </a:rPr>
              <a:t>NORMALES: 235</a:t>
            </a:r>
          </a:p>
          <a:p>
            <a:pPr marL="355600" lvl="1" indent="-241300">
              <a:buFont typeface="Arial" pitchFamily="34" charset="0"/>
              <a:buChar char="•"/>
            </a:pPr>
            <a:r>
              <a:rPr lang="es-ES" sz="2400" dirty="0">
                <a:solidFill>
                  <a:prstClr val="white"/>
                </a:solidFill>
              </a:rPr>
              <a:t>Cambios” menores”: 15</a:t>
            </a:r>
          </a:p>
          <a:p>
            <a:pPr lvl="0"/>
            <a:r>
              <a:rPr lang="es-ES" sz="2400" b="1" dirty="0">
                <a:solidFill>
                  <a:prstClr val="white"/>
                </a:solidFill>
              </a:rPr>
              <a:t> </a:t>
            </a:r>
            <a:r>
              <a:rPr lang="es-ES" sz="2400" b="1" dirty="0">
                <a:solidFill>
                  <a:srgbClr val="FFFF00"/>
                </a:solidFill>
              </a:rPr>
              <a:t>Citologías Primer año</a:t>
            </a:r>
            <a:r>
              <a:rPr lang="es-ES" sz="2400" dirty="0">
                <a:solidFill>
                  <a:prstClr val="white"/>
                </a:solidFill>
              </a:rPr>
              <a:t>:</a:t>
            </a:r>
          </a:p>
          <a:p>
            <a:pPr marL="355600" lvl="1" indent="-241300">
              <a:buFont typeface="Arial" pitchFamily="34" charset="0"/>
              <a:buChar char="•"/>
            </a:pPr>
            <a:r>
              <a:rPr lang="es-ES" sz="2400" dirty="0">
                <a:solidFill>
                  <a:prstClr val="white"/>
                </a:solidFill>
              </a:rPr>
              <a:t>NORMALES: 237</a:t>
            </a:r>
          </a:p>
          <a:p>
            <a:pPr marL="355600" lvl="1" indent="-241300">
              <a:buFont typeface="Arial" pitchFamily="34" charset="0"/>
              <a:buChar char="•"/>
            </a:pPr>
            <a:r>
              <a:rPr lang="es-ES" sz="2400" dirty="0">
                <a:solidFill>
                  <a:prstClr val="white"/>
                </a:solidFill>
              </a:rPr>
              <a:t>Queratosis: 6</a:t>
            </a:r>
          </a:p>
          <a:p>
            <a:pPr marL="355600" lvl="1" indent="-241300">
              <a:buFont typeface="Arial" pitchFamily="34" charset="0"/>
              <a:buChar char="•"/>
            </a:pPr>
            <a:r>
              <a:rPr lang="es-ES" sz="2400" dirty="0">
                <a:solidFill>
                  <a:prstClr val="white"/>
                </a:solidFill>
              </a:rPr>
              <a:t>ASCUS: 3 (colposcopias: Normales )</a:t>
            </a:r>
          </a:p>
          <a:p>
            <a:pPr marL="355600" lvl="1" indent="-241300">
              <a:buFont typeface="Arial" pitchFamily="34" charset="0"/>
              <a:buChar char="•"/>
            </a:pPr>
            <a:r>
              <a:rPr lang="es-ES" sz="2400" dirty="0">
                <a:solidFill>
                  <a:prstClr val="white"/>
                </a:solidFill>
              </a:rPr>
              <a:t>CIN I : 1 (</a:t>
            </a:r>
            <a:r>
              <a:rPr lang="es-ES" sz="2400" dirty="0" err="1">
                <a:solidFill>
                  <a:prstClr val="white"/>
                </a:solidFill>
              </a:rPr>
              <a:t>colpo</a:t>
            </a:r>
            <a:r>
              <a:rPr lang="es-ES" sz="2400" dirty="0">
                <a:solidFill>
                  <a:prstClr val="white"/>
                </a:solidFill>
              </a:rPr>
              <a:t>: Leuco tenue. </a:t>
            </a:r>
            <a:r>
              <a:rPr lang="es-ES" sz="2400" dirty="0" err="1">
                <a:solidFill>
                  <a:prstClr val="white"/>
                </a:solidFill>
              </a:rPr>
              <a:t>Biop</a:t>
            </a:r>
            <a:r>
              <a:rPr lang="es-ES" sz="2400" dirty="0">
                <a:solidFill>
                  <a:prstClr val="white"/>
                </a:solidFill>
              </a:rPr>
              <a:t>: </a:t>
            </a:r>
            <a:r>
              <a:rPr lang="es-ES" sz="2400" dirty="0" err="1">
                <a:solidFill>
                  <a:prstClr val="white"/>
                </a:solidFill>
              </a:rPr>
              <a:t>Metaplasia</a:t>
            </a:r>
            <a:r>
              <a:rPr lang="es-ES" sz="2400" dirty="0">
                <a:solidFill>
                  <a:prstClr val="white"/>
                </a:solidFill>
              </a:rPr>
              <a:t>)</a:t>
            </a:r>
            <a:endParaRPr lang="es-ES" sz="2400" dirty="0">
              <a:solidFill>
                <a:prstClr val="white"/>
              </a:solidFill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9038087" y="12023725"/>
            <a:ext cx="4556344" cy="59766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ES" sz="2400" b="1" dirty="0">
                <a:solidFill>
                  <a:srgbClr val="FFFF00"/>
                </a:solidFill>
              </a:rPr>
              <a:t>Pacientes sin seguimiento</a:t>
            </a:r>
            <a:r>
              <a:rPr lang="es-ES" sz="2400" dirty="0">
                <a:solidFill>
                  <a:prstClr val="white"/>
                </a:solidFill>
              </a:rPr>
              <a:t>: </a:t>
            </a:r>
            <a:r>
              <a:rPr lang="es-ES" sz="2400" dirty="0" smtClean="0">
                <a:solidFill>
                  <a:prstClr val="white"/>
                </a:solidFill>
              </a:rPr>
              <a:t>12</a:t>
            </a:r>
          </a:p>
          <a:p>
            <a:pPr lvl="0"/>
            <a:endParaRPr lang="es-ES" sz="2400" dirty="0">
              <a:solidFill>
                <a:prstClr val="white"/>
              </a:solidFill>
            </a:endParaRPr>
          </a:p>
          <a:p>
            <a:pPr lvl="0"/>
            <a:r>
              <a:rPr lang="es-ES" sz="2400" dirty="0">
                <a:solidFill>
                  <a:srgbClr val="FFFF00"/>
                </a:solidFill>
              </a:rPr>
              <a:t>Colposcopias 2º año</a:t>
            </a:r>
            <a:r>
              <a:rPr lang="es-ES" sz="2400" dirty="0">
                <a:solidFill>
                  <a:prstClr val="white"/>
                </a:solidFill>
              </a:rPr>
              <a:t>:</a:t>
            </a:r>
          </a:p>
          <a:p>
            <a:pPr marL="355600" lvl="1" indent="-241300">
              <a:buFont typeface="Arial" pitchFamily="34" charset="0"/>
              <a:buChar char="•"/>
            </a:pPr>
            <a:r>
              <a:rPr lang="es-ES" sz="2400" dirty="0">
                <a:solidFill>
                  <a:prstClr val="white"/>
                </a:solidFill>
              </a:rPr>
              <a:t>NORMALES: 164 </a:t>
            </a:r>
          </a:p>
          <a:p>
            <a:pPr marL="355600" lvl="1" indent="-241300">
              <a:buFont typeface="Arial" pitchFamily="34" charset="0"/>
              <a:buChar char="•"/>
            </a:pPr>
            <a:r>
              <a:rPr lang="es-ES" sz="2400" dirty="0">
                <a:solidFill>
                  <a:prstClr val="white"/>
                </a:solidFill>
              </a:rPr>
              <a:t>Cambios “menores”: </a:t>
            </a:r>
            <a:r>
              <a:rPr lang="es-ES" sz="2400" dirty="0" smtClean="0">
                <a:solidFill>
                  <a:prstClr val="white"/>
                </a:solidFill>
              </a:rPr>
              <a:t>2</a:t>
            </a:r>
          </a:p>
          <a:p>
            <a:pPr marL="355600" lvl="1" indent="-241300">
              <a:buFont typeface="Arial" pitchFamily="34" charset="0"/>
              <a:buChar char="•"/>
            </a:pPr>
            <a:endParaRPr lang="es-ES" sz="2400" dirty="0">
              <a:solidFill>
                <a:prstClr val="white"/>
              </a:solidFill>
            </a:endParaRPr>
          </a:p>
          <a:p>
            <a:pPr lvl="0"/>
            <a:r>
              <a:rPr lang="es-ES" sz="2400" dirty="0">
                <a:solidFill>
                  <a:srgbClr val="FFFF00"/>
                </a:solidFill>
              </a:rPr>
              <a:t>Citologías 2º año</a:t>
            </a:r>
            <a:r>
              <a:rPr lang="es-ES" sz="2400" dirty="0">
                <a:solidFill>
                  <a:prstClr val="white"/>
                </a:solidFill>
              </a:rPr>
              <a:t>:</a:t>
            </a:r>
          </a:p>
          <a:p>
            <a:pPr marL="355600" lvl="1" indent="-241300">
              <a:buFont typeface="Arial" pitchFamily="34" charset="0"/>
              <a:buChar char="•"/>
            </a:pPr>
            <a:r>
              <a:rPr lang="es-ES" sz="2400" dirty="0">
                <a:solidFill>
                  <a:prstClr val="white"/>
                </a:solidFill>
              </a:rPr>
              <a:t>NORMALES: 165</a:t>
            </a:r>
          </a:p>
          <a:p>
            <a:pPr marL="355600" lvl="1" indent="-241300">
              <a:buFont typeface="Arial" pitchFamily="34" charset="0"/>
              <a:buChar char="•"/>
            </a:pPr>
            <a:r>
              <a:rPr lang="es-ES" sz="2400" dirty="0">
                <a:solidFill>
                  <a:prstClr val="white"/>
                </a:solidFill>
              </a:rPr>
              <a:t>CIN I: 1 (Biopsia: Queratosis. </a:t>
            </a:r>
            <a:r>
              <a:rPr lang="es-ES" sz="2400" dirty="0" smtClean="0">
                <a:solidFill>
                  <a:prstClr val="white"/>
                </a:solidFill>
              </a:rPr>
              <a:t>PCR-)</a:t>
            </a:r>
            <a:endParaRPr lang="es-ES" sz="240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</Words>
  <Application>Microsoft Office PowerPoint</Application>
  <PresentationFormat>Personalizado</PresentationFormat>
  <Paragraphs>36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GARCIA</dc:creator>
  <cp:lastModifiedBy>Ignacio Canals Almazan</cp:lastModifiedBy>
  <cp:revision>7</cp:revision>
  <dcterms:created xsi:type="dcterms:W3CDTF">2012-10-30T18:53:49Z</dcterms:created>
  <dcterms:modified xsi:type="dcterms:W3CDTF">2012-11-13T13:13:28Z</dcterms:modified>
</cp:coreProperties>
</file>