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3681075" cy="2412365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10801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216027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324040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432054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5400675" algn="l" defTabSz="216027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6480810" algn="l" defTabSz="216027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7560945" algn="l" defTabSz="216027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8641080" algn="l" defTabSz="216027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-1920" y="-132"/>
      </p:cViewPr>
      <p:guideLst>
        <p:guide orient="horz" pos="7598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26081" y="7493969"/>
            <a:ext cx="11628914" cy="517094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52161" y="13670068"/>
            <a:ext cx="9576753" cy="6164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0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4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00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560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C5E54-C6FB-47E9-8CED-A241AE026ABD}" type="datetimeFigureOut">
              <a:rPr lang="es-ES"/>
              <a:pPr>
                <a:defRPr/>
              </a:pPr>
              <a:t>13/11/2012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40C44-1BF5-4566-825B-AA507CC7898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416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6960F-7E3C-4FB8-A9D8-F4A8158131C9}" type="datetimeFigureOut">
              <a:rPr lang="es-ES"/>
              <a:pPr>
                <a:defRPr/>
              </a:pPr>
              <a:t>13/11/2012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5D514-478D-4828-9C02-C26FA20886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83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918779" y="966066"/>
            <a:ext cx="3078242" cy="205832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4054" y="966066"/>
            <a:ext cx="9006708" cy="2058328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FCC1E-F686-4C8F-ACC6-FEEB85C8E390}" type="datetimeFigureOut">
              <a:rPr lang="es-ES"/>
              <a:pPr>
                <a:defRPr/>
              </a:pPr>
              <a:t>13/11/2012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E23FB-A230-4451-AADA-892A7CF0898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809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A56-9EA3-4FE9-B4CE-BA14E4224B8F}" type="datetimeFigureOut">
              <a:rPr lang="es-ES"/>
              <a:pPr>
                <a:defRPr/>
              </a:pPr>
              <a:t>13/11/2012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DD148-1751-4E45-B641-7357716C58E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198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80711" y="15501681"/>
            <a:ext cx="11628914" cy="4791225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80711" y="10224634"/>
            <a:ext cx="11628914" cy="5277047"/>
          </a:xfrm>
        </p:spPr>
        <p:txBody>
          <a:bodyPr anchor="b"/>
          <a:lstStyle>
            <a:lvl1pPr marL="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1pPr>
            <a:lvl2pPr marL="1080135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4040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205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0067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4808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56094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64108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B8B5A-D732-42D0-BCB3-47F75D685349}" type="datetimeFigureOut">
              <a:rPr lang="es-ES"/>
              <a:pPr>
                <a:defRPr/>
              </a:pPr>
              <a:t>13/11/2012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D8D29-D5B4-467A-929A-6EA9488FDB9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78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4054" y="5628853"/>
            <a:ext cx="6042475" cy="15920494"/>
          </a:xfrm>
        </p:spPr>
        <p:txBody>
          <a:bodyPr/>
          <a:lstStyle>
            <a:lvl1pPr>
              <a:defRPr sz="6600"/>
            </a:lvl1pPr>
            <a:lvl2pPr>
              <a:defRPr sz="5700"/>
            </a:lvl2pPr>
            <a:lvl3pPr>
              <a:defRPr sz="47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954546" y="5628853"/>
            <a:ext cx="6042475" cy="15920494"/>
          </a:xfrm>
        </p:spPr>
        <p:txBody>
          <a:bodyPr/>
          <a:lstStyle>
            <a:lvl1pPr>
              <a:defRPr sz="6600"/>
            </a:lvl1pPr>
            <a:lvl2pPr>
              <a:defRPr sz="5700"/>
            </a:lvl2pPr>
            <a:lvl3pPr>
              <a:defRPr sz="47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A5500-2BD0-498A-A4A5-A52B146E6761}" type="datetimeFigureOut">
              <a:rPr lang="es-ES"/>
              <a:pPr>
                <a:defRPr/>
              </a:pPr>
              <a:t>13/11/2012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299B2-69E6-4E2F-BADD-D366611D0F1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9257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4054" y="5399902"/>
            <a:ext cx="6044851" cy="2250422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0135" indent="0">
              <a:buNone/>
              <a:defRPr sz="4700" b="1"/>
            </a:lvl2pPr>
            <a:lvl3pPr marL="2160270" indent="0">
              <a:buNone/>
              <a:defRPr sz="4300" b="1"/>
            </a:lvl3pPr>
            <a:lvl4pPr marL="3240405" indent="0">
              <a:buNone/>
              <a:defRPr sz="3800" b="1"/>
            </a:lvl4pPr>
            <a:lvl5pPr marL="4320540" indent="0">
              <a:buNone/>
              <a:defRPr sz="3800" b="1"/>
            </a:lvl5pPr>
            <a:lvl6pPr marL="5400675" indent="0">
              <a:buNone/>
              <a:defRPr sz="3800" b="1"/>
            </a:lvl6pPr>
            <a:lvl7pPr marL="6480810" indent="0">
              <a:buNone/>
              <a:defRPr sz="3800" b="1"/>
            </a:lvl7pPr>
            <a:lvl8pPr marL="7560945" indent="0">
              <a:buNone/>
              <a:defRPr sz="3800" b="1"/>
            </a:lvl8pPr>
            <a:lvl9pPr marL="8641080" indent="0">
              <a:buNone/>
              <a:defRPr sz="3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84054" y="7650324"/>
            <a:ext cx="6044851" cy="13899021"/>
          </a:xfrm>
        </p:spPr>
        <p:txBody>
          <a:bodyPr/>
          <a:lstStyle>
            <a:lvl1pPr>
              <a:defRPr sz="5700"/>
            </a:lvl1pPr>
            <a:lvl2pPr>
              <a:defRPr sz="47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949797" y="5399902"/>
            <a:ext cx="6047225" cy="2250422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0135" indent="0">
              <a:buNone/>
              <a:defRPr sz="4700" b="1"/>
            </a:lvl2pPr>
            <a:lvl3pPr marL="2160270" indent="0">
              <a:buNone/>
              <a:defRPr sz="4300" b="1"/>
            </a:lvl3pPr>
            <a:lvl4pPr marL="3240405" indent="0">
              <a:buNone/>
              <a:defRPr sz="3800" b="1"/>
            </a:lvl4pPr>
            <a:lvl5pPr marL="4320540" indent="0">
              <a:buNone/>
              <a:defRPr sz="3800" b="1"/>
            </a:lvl5pPr>
            <a:lvl6pPr marL="5400675" indent="0">
              <a:buNone/>
              <a:defRPr sz="3800" b="1"/>
            </a:lvl6pPr>
            <a:lvl7pPr marL="6480810" indent="0">
              <a:buNone/>
              <a:defRPr sz="3800" b="1"/>
            </a:lvl7pPr>
            <a:lvl8pPr marL="7560945" indent="0">
              <a:buNone/>
              <a:defRPr sz="3800" b="1"/>
            </a:lvl8pPr>
            <a:lvl9pPr marL="8641080" indent="0">
              <a:buNone/>
              <a:defRPr sz="3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949797" y="7650324"/>
            <a:ext cx="6047225" cy="13899021"/>
          </a:xfrm>
        </p:spPr>
        <p:txBody>
          <a:bodyPr/>
          <a:lstStyle>
            <a:lvl1pPr>
              <a:defRPr sz="5700"/>
            </a:lvl1pPr>
            <a:lvl2pPr>
              <a:defRPr sz="47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9EC74-7443-4595-BC08-95CD559FDCE1}" type="datetimeFigureOut">
              <a:rPr lang="es-ES"/>
              <a:pPr>
                <a:defRPr/>
              </a:pPr>
              <a:t>13/11/2012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35CCD-98E2-433A-8860-7258CC92CB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202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AA2D1-7BAE-439E-B791-9B9FE5A73EF4}" type="datetimeFigureOut">
              <a:rPr lang="es-ES"/>
              <a:pPr>
                <a:defRPr/>
              </a:pPr>
              <a:t>13/11/2012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10CC7-6ABE-4071-9EDB-51678C7D402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214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CCE15-8C1A-40D1-BCD6-41E96BC29BF1}" type="datetimeFigureOut">
              <a:rPr lang="es-ES"/>
              <a:pPr>
                <a:defRPr/>
              </a:pPr>
              <a:t>13/11/2012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9177B-62F9-45DD-B76F-FED1B75C1A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3086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4055" y="960479"/>
            <a:ext cx="4500979" cy="4087618"/>
          </a:xfrm>
        </p:spPr>
        <p:txBody>
          <a:bodyPr anchor="b"/>
          <a:lstStyle>
            <a:lvl1pPr algn="l">
              <a:defRPr sz="4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48920" y="960480"/>
            <a:ext cx="7648101" cy="20588867"/>
          </a:xfrm>
        </p:spPr>
        <p:txBody>
          <a:bodyPr/>
          <a:lstStyle>
            <a:lvl1pPr>
              <a:defRPr sz="7600"/>
            </a:lvl1pPr>
            <a:lvl2pPr>
              <a:defRPr sz="6600"/>
            </a:lvl2pPr>
            <a:lvl3pPr>
              <a:defRPr sz="57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84055" y="5048099"/>
            <a:ext cx="4500979" cy="16501248"/>
          </a:xfrm>
        </p:spPr>
        <p:txBody>
          <a:bodyPr/>
          <a:lstStyle>
            <a:lvl1pPr marL="0" indent="0">
              <a:buNone/>
              <a:defRPr sz="3300"/>
            </a:lvl1pPr>
            <a:lvl2pPr marL="1080135" indent="0">
              <a:buNone/>
              <a:defRPr sz="2800"/>
            </a:lvl2pPr>
            <a:lvl3pPr marL="2160270" indent="0">
              <a:buNone/>
              <a:defRPr sz="2400"/>
            </a:lvl3pPr>
            <a:lvl4pPr marL="3240405" indent="0">
              <a:buNone/>
              <a:defRPr sz="2100"/>
            </a:lvl4pPr>
            <a:lvl5pPr marL="4320540" indent="0">
              <a:buNone/>
              <a:defRPr sz="2100"/>
            </a:lvl5pPr>
            <a:lvl6pPr marL="5400675" indent="0">
              <a:buNone/>
              <a:defRPr sz="2100"/>
            </a:lvl6pPr>
            <a:lvl7pPr marL="6480810" indent="0">
              <a:buNone/>
              <a:defRPr sz="2100"/>
            </a:lvl7pPr>
            <a:lvl8pPr marL="7560945" indent="0">
              <a:buNone/>
              <a:defRPr sz="2100"/>
            </a:lvl8pPr>
            <a:lvl9pPr marL="8641080" indent="0">
              <a:buNone/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B4440-391F-403D-9E65-B4F9EBF3C30B}" type="datetimeFigureOut">
              <a:rPr lang="es-ES"/>
              <a:pPr>
                <a:defRPr/>
              </a:pPr>
              <a:t>13/11/2012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1A5DA-E851-4CEE-A361-03563A15CD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7952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81586" y="16886555"/>
            <a:ext cx="8208645" cy="1993553"/>
          </a:xfrm>
        </p:spPr>
        <p:txBody>
          <a:bodyPr anchor="b"/>
          <a:lstStyle>
            <a:lvl1pPr algn="l">
              <a:defRPr sz="4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681586" y="2155493"/>
            <a:ext cx="8208645" cy="14474190"/>
          </a:xfrm>
        </p:spPr>
        <p:txBody>
          <a:bodyPr rtlCol="0">
            <a:normAutofit/>
          </a:bodyPr>
          <a:lstStyle>
            <a:lvl1pPr marL="0" indent="0">
              <a:buNone/>
              <a:defRPr sz="7600"/>
            </a:lvl1pPr>
            <a:lvl2pPr marL="1080135" indent="0">
              <a:buNone/>
              <a:defRPr sz="6600"/>
            </a:lvl2pPr>
            <a:lvl3pPr marL="2160270" indent="0">
              <a:buNone/>
              <a:defRPr sz="5700"/>
            </a:lvl3pPr>
            <a:lvl4pPr marL="3240405" indent="0">
              <a:buNone/>
              <a:defRPr sz="4700"/>
            </a:lvl4pPr>
            <a:lvl5pPr marL="4320540" indent="0">
              <a:buNone/>
              <a:defRPr sz="4700"/>
            </a:lvl5pPr>
            <a:lvl6pPr marL="5400675" indent="0">
              <a:buNone/>
              <a:defRPr sz="4700"/>
            </a:lvl6pPr>
            <a:lvl7pPr marL="6480810" indent="0">
              <a:buNone/>
              <a:defRPr sz="4700"/>
            </a:lvl7pPr>
            <a:lvl8pPr marL="7560945" indent="0">
              <a:buNone/>
              <a:defRPr sz="4700"/>
            </a:lvl8pPr>
            <a:lvl9pPr marL="8641080" indent="0">
              <a:buNone/>
              <a:defRPr sz="47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681586" y="18880108"/>
            <a:ext cx="8208645" cy="2831177"/>
          </a:xfrm>
        </p:spPr>
        <p:txBody>
          <a:bodyPr/>
          <a:lstStyle>
            <a:lvl1pPr marL="0" indent="0">
              <a:buNone/>
              <a:defRPr sz="3300"/>
            </a:lvl1pPr>
            <a:lvl2pPr marL="1080135" indent="0">
              <a:buNone/>
              <a:defRPr sz="2800"/>
            </a:lvl2pPr>
            <a:lvl3pPr marL="2160270" indent="0">
              <a:buNone/>
              <a:defRPr sz="2400"/>
            </a:lvl3pPr>
            <a:lvl4pPr marL="3240405" indent="0">
              <a:buNone/>
              <a:defRPr sz="2100"/>
            </a:lvl4pPr>
            <a:lvl5pPr marL="4320540" indent="0">
              <a:buNone/>
              <a:defRPr sz="2100"/>
            </a:lvl5pPr>
            <a:lvl6pPr marL="5400675" indent="0">
              <a:buNone/>
              <a:defRPr sz="2100"/>
            </a:lvl6pPr>
            <a:lvl7pPr marL="6480810" indent="0">
              <a:buNone/>
              <a:defRPr sz="2100"/>
            </a:lvl7pPr>
            <a:lvl8pPr marL="7560945" indent="0">
              <a:buNone/>
              <a:defRPr sz="2100"/>
            </a:lvl8pPr>
            <a:lvl9pPr marL="8641080" indent="0">
              <a:buNone/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92915-DDE7-431E-B49A-6B1C55DCB010}" type="datetimeFigureOut">
              <a:rPr lang="es-ES"/>
              <a:pPr>
                <a:defRPr/>
              </a:pPr>
              <a:t>13/11/2012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D5D17-2FD8-4C20-A310-38A2C780981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727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84054" y="966065"/>
            <a:ext cx="12312968" cy="4020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6027" tIns="108014" rIns="216027" bIns="1080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84054" y="5628853"/>
            <a:ext cx="12312968" cy="15920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6027" tIns="108014" rIns="216027" bIns="1080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84054" y="22359051"/>
            <a:ext cx="3192251" cy="1284361"/>
          </a:xfrm>
          <a:prstGeom prst="rect">
            <a:avLst/>
          </a:prstGeom>
        </p:spPr>
        <p:txBody>
          <a:bodyPr vert="horz" lIns="216027" tIns="108014" rIns="216027" bIns="10801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9AA7E8-915A-4DB8-BBE1-7B53BD2E25B2}" type="datetimeFigureOut">
              <a:rPr lang="es-ES"/>
              <a:pPr>
                <a:defRPr/>
              </a:pPr>
              <a:t>13/11/2012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674368" y="22359051"/>
            <a:ext cx="4332340" cy="1284361"/>
          </a:xfrm>
          <a:prstGeom prst="rect">
            <a:avLst/>
          </a:prstGeom>
        </p:spPr>
        <p:txBody>
          <a:bodyPr vert="horz" lIns="216027" tIns="108014" rIns="216027" bIns="10801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804770" y="22359051"/>
            <a:ext cx="3192251" cy="1284361"/>
          </a:xfrm>
          <a:prstGeom prst="rect">
            <a:avLst/>
          </a:prstGeom>
        </p:spPr>
        <p:txBody>
          <a:bodyPr vert="horz" lIns="216027" tIns="108014" rIns="216027" bIns="10801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921BA8-F39A-4A02-8387-A7499658120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0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0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0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0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0400">
          <a:solidFill>
            <a:schemeClr val="tx1"/>
          </a:solidFill>
          <a:latin typeface="Calibri" pitchFamily="34" charset="0"/>
        </a:defRPr>
      </a:lvl5pPr>
      <a:lvl6pPr marL="1080135" algn="ctr" rtl="0" fontAlgn="base">
        <a:spcBef>
          <a:spcPct val="0"/>
        </a:spcBef>
        <a:spcAft>
          <a:spcPct val="0"/>
        </a:spcAft>
        <a:defRPr sz="10400">
          <a:solidFill>
            <a:schemeClr val="tx1"/>
          </a:solidFill>
          <a:latin typeface="Calibri" pitchFamily="34" charset="0"/>
        </a:defRPr>
      </a:lvl6pPr>
      <a:lvl7pPr marL="2160270" algn="ctr" rtl="0" fontAlgn="base">
        <a:spcBef>
          <a:spcPct val="0"/>
        </a:spcBef>
        <a:spcAft>
          <a:spcPct val="0"/>
        </a:spcAft>
        <a:defRPr sz="10400">
          <a:solidFill>
            <a:schemeClr val="tx1"/>
          </a:solidFill>
          <a:latin typeface="Calibri" pitchFamily="34" charset="0"/>
        </a:defRPr>
      </a:lvl7pPr>
      <a:lvl8pPr marL="3240405" algn="ctr" rtl="0" fontAlgn="base">
        <a:spcBef>
          <a:spcPct val="0"/>
        </a:spcBef>
        <a:spcAft>
          <a:spcPct val="0"/>
        </a:spcAft>
        <a:defRPr sz="10400">
          <a:solidFill>
            <a:schemeClr val="tx1"/>
          </a:solidFill>
          <a:latin typeface="Calibri" pitchFamily="34" charset="0"/>
        </a:defRPr>
      </a:lvl8pPr>
      <a:lvl9pPr marL="4320540" algn="ctr" rtl="0" fontAlgn="base">
        <a:spcBef>
          <a:spcPct val="0"/>
        </a:spcBef>
        <a:spcAft>
          <a:spcPct val="0"/>
        </a:spcAft>
        <a:defRPr sz="10400">
          <a:solidFill>
            <a:schemeClr val="tx1"/>
          </a:solidFill>
          <a:latin typeface="Calibri" pitchFamily="34" charset="0"/>
        </a:defRPr>
      </a:lvl9pPr>
    </p:titleStyle>
    <p:bodyStyle>
      <a:lvl1pPr marL="810101" indent="-81010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55219" indent="-6750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2700338" indent="-54006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473" indent="-54006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700" kern="1200">
          <a:solidFill>
            <a:schemeClr val="tx1"/>
          </a:solidFill>
          <a:latin typeface="+mn-lt"/>
          <a:ea typeface="+mn-ea"/>
          <a:cs typeface="+mn-cs"/>
        </a:defRPr>
      </a:lvl4pPr>
      <a:lvl5pPr marL="4860608" indent="-54006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4700" kern="1200">
          <a:solidFill>
            <a:schemeClr val="tx1"/>
          </a:solidFill>
          <a:latin typeface="+mn-lt"/>
          <a:ea typeface="+mn-ea"/>
          <a:cs typeface="+mn-cs"/>
        </a:defRPr>
      </a:lvl5pPr>
      <a:lvl6pPr marL="5940743" indent="-540068" algn="l" defTabSz="2160270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7020878" indent="-540068" algn="l" defTabSz="2160270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101013" indent="-540068" algn="l" defTabSz="2160270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181148" indent="-540068" algn="l" defTabSz="2160270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0135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60270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40405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0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00675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480810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560945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641080" algn="l" defTabSz="216027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2772969"/>
            <a:ext cx="13681075" cy="158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27" tIns="108014" rIns="216027" bIns="108014" rtlCol="0" anchor="ctr"/>
          <a:lstStyle/>
          <a:p>
            <a:pPr lvl="0" algn="ctr"/>
            <a:r>
              <a:rPr lang="es-ES" sz="3600" b="1" dirty="0" smtClean="0"/>
              <a:t>DATOS POBLACIONALES EN USUARIAS DE MIRENA EN CONSULTAS DE GESTION PRIVADA EN ZARAGOZA (ESPAÑA)</a:t>
            </a:r>
            <a:endParaRPr lang="es-E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01570" y="9685561"/>
            <a:ext cx="12904226" cy="7128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27" tIns="108014" rIns="216027" bIns="10801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b="1" dirty="0" smtClean="0">
                <a:solidFill>
                  <a:srgbClr val="FF0000"/>
                </a:solidFill>
              </a:rPr>
              <a:t>Resultados</a:t>
            </a:r>
            <a:r>
              <a:rPr lang="es-ES" sz="3600" dirty="0" smtClean="0"/>
              <a:t>: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600" dirty="0" smtClean="0"/>
              <a:t>Las edades de las usuarias oscilaban entre los 29 y 55 años.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sz="3600" dirty="0" smtClean="0"/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600" dirty="0"/>
              <a:t>El 23,7% tenían 1 hijo, el 59% 2 hijos, el 10,8% 3 o mas hijos y un 6,5% eran nulíparas</a:t>
            </a:r>
            <a:r>
              <a:rPr lang="es-ES" sz="3600" dirty="0" smtClean="0"/>
              <a:t>.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sz="3600" dirty="0"/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600" dirty="0"/>
              <a:t>El método anticonceptivo utilizado previamente a la elección de </a:t>
            </a:r>
            <a:r>
              <a:rPr lang="es-ES" sz="3600" dirty="0" err="1"/>
              <a:t>Mirena</a:t>
            </a:r>
            <a:r>
              <a:rPr lang="es-ES" sz="3600" dirty="0"/>
              <a:t> fue: </a:t>
            </a:r>
            <a:endParaRPr lang="es-ES" sz="3600" dirty="0" smtClean="0"/>
          </a:p>
          <a:p>
            <a:pPr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dirty="0" smtClean="0"/>
              <a:t>85/139 </a:t>
            </a:r>
            <a:r>
              <a:rPr lang="es-ES" sz="3600" dirty="0"/>
              <a:t>(61,1%) anticonceptivos </a:t>
            </a:r>
            <a:r>
              <a:rPr lang="es-ES" sz="3600" dirty="0" smtClean="0"/>
              <a:t>hormonales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dirty="0" smtClean="0"/>
              <a:t>42/139 </a:t>
            </a:r>
            <a:r>
              <a:rPr lang="es-ES" sz="3600" dirty="0"/>
              <a:t>(30,2%) el </a:t>
            </a:r>
            <a:r>
              <a:rPr lang="es-ES" sz="3600" dirty="0" smtClean="0"/>
              <a:t>preservativo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dirty="0" smtClean="0"/>
              <a:t>19/139 </a:t>
            </a:r>
            <a:r>
              <a:rPr lang="es-ES" sz="3600" dirty="0"/>
              <a:t>(13,7%) DIU no </a:t>
            </a:r>
            <a:r>
              <a:rPr lang="es-ES" sz="3600" dirty="0" err="1"/>
              <a:t>Mirena</a:t>
            </a:r>
            <a:r>
              <a:rPr lang="es-ES" sz="3600" dirty="0"/>
              <a:t> 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dirty="0" smtClean="0"/>
              <a:t>6/139 </a:t>
            </a:r>
            <a:r>
              <a:rPr lang="es-ES" sz="3600" dirty="0"/>
              <a:t>(4,3%) métodos naturales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dirty="0" smtClean="0"/>
              <a:t> </a:t>
            </a:r>
            <a:endParaRPr lang="es-ES" sz="3600" dirty="0"/>
          </a:p>
        </p:txBody>
      </p:sp>
      <p:sp>
        <p:nvSpPr>
          <p:cNvPr id="9" name="8 Rectángulo"/>
          <p:cNvSpPr/>
          <p:nvPr/>
        </p:nvSpPr>
        <p:spPr>
          <a:xfrm>
            <a:off x="8424713" y="17174393"/>
            <a:ext cx="4881083" cy="63367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216027" tIns="108014" rIns="216027" bIns="108014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b="1" dirty="0" err="1">
                <a:solidFill>
                  <a:schemeClr val="bg1"/>
                </a:solidFill>
              </a:rPr>
              <a:t>Mirena</a:t>
            </a:r>
            <a:r>
              <a:rPr lang="es-ES" sz="3600" b="1" dirty="0">
                <a:solidFill>
                  <a:schemeClr val="bg1"/>
                </a:solidFill>
              </a:rPr>
              <a:t> puede ser una buena opción contraceptiva en este tipo de población (mujeres mayores de 35 años, casadas, con 2 o más hijos y con estudios superiores, universitarios).</a:t>
            </a:r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75279" y="17174393"/>
            <a:ext cx="7617385" cy="6336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27" tIns="108014" rIns="216027" bIns="10801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b="1" dirty="0">
                <a:solidFill>
                  <a:srgbClr val="FF0000"/>
                </a:solidFill>
              </a:rPr>
              <a:t>Conclusiones</a:t>
            </a:r>
            <a:r>
              <a:rPr lang="es-ES" sz="3600" dirty="0"/>
              <a:t>: </a:t>
            </a:r>
            <a:endParaRPr lang="es-ES" sz="36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dirty="0" smtClean="0"/>
              <a:t>De </a:t>
            </a:r>
            <a:r>
              <a:rPr lang="es-ES" sz="3600" dirty="0"/>
              <a:t>las 139 pacientes encuestadas se constata que la mayoría tenía más de 35 años (127/139), estaban casadas 125/139, con una paridad de 2 o más hijos en 97/139 y el nivel de estudios predominante fueron los universitarios (80/139). </a:t>
            </a:r>
            <a:r>
              <a:rPr lang="es-ES" sz="3600" dirty="0"/>
              <a:t>Como método anticonceptivo previo los anticonceptivos hormonales eran los más utilizados 85/139 (61,1%).   </a:t>
            </a:r>
            <a:endParaRPr lang="es-ES" sz="3600" b="1" dirty="0">
              <a:solidFill>
                <a:srgbClr val="FF0000"/>
              </a:solidFill>
            </a:endParaRPr>
          </a:p>
        </p:txBody>
      </p:sp>
      <p:pic>
        <p:nvPicPr>
          <p:cNvPr id="2058" name="Picture 14" descr="http://www.patologiacervical2012.com/images/cabecera_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11" y="0"/>
            <a:ext cx="13538564" cy="255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6 Rectángulo"/>
          <p:cNvSpPr/>
          <p:nvPr/>
        </p:nvSpPr>
        <p:spPr>
          <a:xfrm>
            <a:off x="354192" y="4500985"/>
            <a:ext cx="12972690" cy="1013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27" tIns="108014" rIns="216027" bIns="108014" rtlCol="0" anchor="ctr"/>
          <a:lstStyle/>
          <a:p>
            <a:r>
              <a:rPr lang="es-ES" sz="3300" b="1" dirty="0">
                <a:solidFill>
                  <a:srgbClr val="FFFF00"/>
                </a:solidFill>
              </a:rPr>
              <a:t>Autores</a:t>
            </a:r>
            <a:r>
              <a:rPr lang="es-ES" sz="3300" dirty="0">
                <a:solidFill>
                  <a:srgbClr val="FFFF00"/>
                </a:solidFill>
              </a:rPr>
              <a:t>: </a:t>
            </a:r>
            <a:r>
              <a:rPr lang="es-ES" sz="3300" b="1" dirty="0">
                <a:solidFill>
                  <a:srgbClr val="FFFF00"/>
                </a:solidFill>
              </a:rPr>
              <a:t>F. Javier García Pérez-Llantada</a:t>
            </a:r>
            <a:r>
              <a:rPr lang="es-ES" sz="3300" dirty="0">
                <a:solidFill>
                  <a:srgbClr val="FFFF00"/>
                </a:solidFill>
              </a:rPr>
              <a:t>; P. Begoña Numancia </a:t>
            </a:r>
            <a:r>
              <a:rPr lang="es-ES" sz="3300" dirty="0">
                <a:solidFill>
                  <a:srgbClr val="FFFF00"/>
                </a:solidFill>
              </a:rPr>
              <a:t>Andreu .  Consultas Privadas.  Zaragoza</a:t>
            </a:r>
            <a:endParaRPr lang="es-ES" sz="3300" dirty="0">
              <a:solidFill>
                <a:srgbClr val="FFFF00"/>
              </a:solidFill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332064" y="5737774"/>
            <a:ext cx="13016946" cy="20035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27" tIns="108014" rIns="216027" bIns="108014" rtlCol="0" anchor="ctr"/>
          <a:lstStyle/>
          <a:p>
            <a:r>
              <a:rPr lang="es-ES" sz="3600" b="1" dirty="0">
                <a:solidFill>
                  <a:srgbClr val="FF0000"/>
                </a:solidFill>
              </a:rPr>
              <a:t>OBJETIVOS</a:t>
            </a:r>
            <a:r>
              <a:rPr lang="es-ES" sz="3600" dirty="0"/>
              <a:t>: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dirty="0">
                <a:solidFill>
                  <a:prstClr val="white"/>
                </a:solidFill>
              </a:rPr>
              <a:t>Valorar las poblaciones diana a las que puede resultar útil </a:t>
            </a:r>
            <a:r>
              <a:rPr lang="es-ES" sz="3600" dirty="0" err="1">
                <a:solidFill>
                  <a:prstClr val="white"/>
                </a:solidFill>
              </a:rPr>
              <a:t>Mirena</a:t>
            </a:r>
            <a:r>
              <a:rPr lang="es-ES" sz="3600" dirty="0">
                <a:solidFill>
                  <a:prstClr val="white"/>
                </a:solidFill>
              </a:rPr>
              <a:t> como método contraceptivo</a:t>
            </a:r>
            <a:endParaRPr lang="es-ES" sz="3600" dirty="0">
              <a:solidFill>
                <a:prstClr val="white"/>
              </a:solidFill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401570" y="7957369"/>
            <a:ext cx="12925312" cy="13978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27" tIns="108014" rIns="216027" bIns="108014" rtlCol="0" anchor="ctr"/>
          <a:lstStyle/>
          <a:p>
            <a:r>
              <a:rPr lang="es-ES" sz="2000" b="1" dirty="0">
                <a:solidFill>
                  <a:srgbClr val="FF0000"/>
                </a:solidFill>
              </a:rPr>
              <a:t>Material y métodos</a:t>
            </a:r>
            <a:r>
              <a:rPr lang="es-ES" sz="2000" dirty="0"/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dirty="0"/>
              <a:t>Se evaluó las respuestas de 139 pacientes portadoras de MIRENA encuestadas personalmente o a través de correo electrónico.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247</Words>
  <Application>Microsoft Office PowerPoint</Application>
  <PresentationFormat>Personalizado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DATOS POBLACIONALES EN USUARIAS DE MIRENA EN CONSULTAS DE GESTION PRIVADA EN ZARAGOZA (ESPAÑA)</dc:title>
  <dc:creator>GARCIA</dc:creator>
  <cp:lastModifiedBy>Ignacio Canals Almazan</cp:lastModifiedBy>
  <cp:revision>5</cp:revision>
  <dcterms:created xsi:type="dcterms:W3CDTF">2012-10-20T12:59:29Z</dcterms:created>
  <dcterms:modified xsi:type="dcterms:W3CDTF">2012-11-13T13:22:09Z</dcterms:modified>
</cp:coreProperties>
</file>