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2"/>
  </p:notesMasterIdLst>
  <p:sldIdLst>
    <p:sldId id="256" r:id="rId3"/>
    <p:sldId id="316" r:id="rId4"/>
    <p:sldId id="317" r:id="rId5"/>
    <p:sldId id="318" r:id="rId6"/>
    <p:sldId id="259" r:id="rId7"/>
    <p:sldId id="314" r:id="rId8"/>
    <p:sldId id="260" r:id="rId9"/>
    <p:sldId id="257" r:id="rId10"/>
    <p:sldId id="258" r:id="rId11"/>
    <p:sldId id="261" r:id="rId12"/>
    <p:sldId id="262" r:id="rId13"/>
    <p:sldId id="263" r:id="rId14"/>
    <p:sldId id="264" r:id="rId15"/>
    <p:sldId id="304" r:id="rId16"/>
    <p:sldId id="265" r:id="rId17"/>
    <p:sldId id="266" r:id="rId18"/>
    <p:sldId id="267" r:id="rId19"/>
    <p:sldId id="268" r:id="rId20"/>
    <p:sldId id="269" r:id="rId21"/>
    <p:sldId id="270" r:id="rId22"/>
    <p:sldId id="271" r:id="rId23"/>
    <p:sldId id="272" r:id="rId24"/>
    <p:sldId id="273" r:id="rId25"/>
    <p:sldId id="274" r:id="rId26"/>
    <p:sldId id="306" r:id="rId27"/>
    <p:sldId id="313" r:id="rId28"/>
    <p:sldId id="309" r:id="rId29"/>
    <p:sldId id="310" r:id="rId30"/>
    <p:sldId id="312" r:id="rId31"/>
    <p:sldId id="311" r:id="rId32"/>
    <p:sldId id="275" r:id="rId33"/>
    <p:sldId id="298" r:id="rId34"/>
    <p:sldId id="276" r:id="rId35"/>
    <p:sldId id="302" r:id="rId36"/>
    <p:sldId id="277" r:id="rId37"/>
    <p:sldId id="278" r:id="rId38"/>
    <p:sldId id="279" r:id="rId39"/>
    <p:sldId id="280" r:id="rId40"/>
    <p:sldId id="281" r:id="rId41"/>
    <p:sldId id="299" r:id="rId42"/>
    <p:sldId id="282" r:id="rId43"/>
    <p:sldId id="283" r:id="rId44"/>
    <p:sldId id="284" r:id="rId45"/>
    <p:sldId id="285" r:id="rId46"/>
    <p:sldId id="286" r:id="rId47"/>
    <p:sldId id="287" r:id="rId48"/>
    <p:sldId id="288" r:id="rId49"/>
    <p:sldId id="289" r:id="rId50"/>
    <p:sldId id="290" r:id="rId51"/>
    <p:sldId id="292" r:id="rId52"/>
    <p:sldId id="293" r:id="rId53"/>
    <p:sldId id="294" r:id="rId54"/>
    <p:sldId id="319" r:id="rId55"/>
    <p:sldId id="297" r:id="rId56"/>
    <p:sldId id="300" r:id="rId57"/>
    <p:sldId id="305" r:id="rId58"/>
    <p:sldId id="301" r:id="rId59"/>
    <p:sldId id="308" r:id="rId60"/>
    <p:sldId id="296" r:id="rId6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70B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33" autoAdjust="0"/>
  </p:normalViewPr>
  <p:slideViewPr>
    <p:cSldViewPr>
      <p:cViewPr>
        <p:scale>
          <a:sx n="70" d="100"/>
          <a:sy n="70" d="100"/>
        </p:scale>
        <p:origin x="-1368"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583DF-0958-47C1-AACD-A631D1ED8F9A}" type="datetimeFigureOut">
              <a:rPr lang="en-US" smtClean="0"/>
              <a:pPr/>
              <a:t>2/22/2014</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D1CBA-0A87-4112-A876-38D7624AC011}" type="slidenum">
              <a:rPr lang="en-US" smtClean="0"/>
              <a:pPr/>
              <a:t>‹Nº›</a:t>
            </a:fld>
            <a:endParaRPr lang="en-US"/>
          </a:p>
        </p:txBody>
      </p:sp>
    </p:spTree>
    <p:extLst>
      <p:ext uri="{BB962C8B-B14F-4D97-AF65-F5344CB8AC3E}">
        <p14:creationId xmlns="" xmlns:p14="http://schemas.microsoft.com/office/powerpoint/2010/main" val="331943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_tradn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Una de las ventajas de la vía vaginal en relación a la vía oral es que se evita el efecto de primer paso a través del hígado, evitando</a:t>
            </a:r>
          </a:p>
          <a:p>
            <a:r>
              <a:rPr lang="es-ES" dirty="0" smtClean="0"/>
              <a:t>así que parte del </a:t>
            </a:r>
            <a:r>
              <a:rPr lang="es-ES" dirty="0" err="1" smtClean="0"/>
              <a:t>misoprostol</a:t>
            </a:r>
            <a:r>
              <a:rPr lang="es-ES" dirty="0" smtClean="0"/>
              <a:t> sea inmediatamente metabolizado en el sistema porta. Esta puede ser una de las razones por la cual</a:t>
            </a:r>
          </a:p>
          <a:p>
            <a:r>
              <a:rPr lang="es-ES" dirty="0" smtClean="0"/>
              <a:t>los niveles plasmáticos de estas vías permanecen más elevados a los 240 minutos con respecto a las vías oral y </a:t>
            </a:r>
            <a:r>
              <a:rPr lang="es-ES" dirty="0" err="1" smtClean="0"/>
              <a:t>sublingual.Vía</a:t>
            </a:r>
            <a:r>
              <a:rPr lang="es-ES" dirty="0" smtClean="0"/>
              <a:t> vaginal evita fenómeno</a:t>
            </a:r>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12</a:t>
            </a:fld>
            <a:endParaRPr lang="en-US"/>
          </a:p>
        </p:txBody>
      </p:sp>
    </p:spTree>
    <p:extLst>
      <p:ext uri="{BB962C8B-B14F-4D97-AF65-F5344CB8AC3E}">
        <p14:creationId xmlns="" xmlns:p14="http://schemas.microsoft.com/office/powerpoint/2010/main" val="3098512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err="1" smtClean="0">
                <a:solidFill>
                  <a:schemeClr val="tx1"/>
                </a:solidFill>
                <a:latin typeface="+mn-lt"/>
                <a:ea typeface="+mn-ea"/>
                <a:cs typeface="+mn-cs"/>
              </a:rPr>
              <a:t>Cervix</a:t>
            </a:r>
            <a:r>
              <a:rPr lang="es-ES" sz="1200" b="0" i="0" u="none" strike="noStrike" kern="1200" baseline="0" dirty="0" smtClean="0">
                <a:solidFill>
                  <a:schemeClr val="tx1"/>
                </a:solidFill>
                <a:latin typeface="+mn-lt"/>
                <a:ea typeface="+mn-ea"/>
                <a:cs typeface="+mn-cs"/>
              </a:rPr>
              <a:t> desfavorable: </a:t>
            </a:r>
            <a:r>
              <a:rPr lang="en-US" sz="1200" b="0" i="0" u="none" strike="noStrike" kern="1200" baseline="0" dirty="0" smtClean="0">
                <a:solidFill>
                  <a:schemeClr val="tx1"/>
                </a:solidFill>
                <a:latin typeface="+mn-lt"/>
                <a:ea typeface="+mn-ea"/>
                <a:cs typeface="+mn-cs"/>
              </a:rPr>
              <a:t>Bishop Score (BS) ≤5. </a:t>
            </a:r>
          </a:p>
          <a:p>
            <a:r>
              <a:rPr lang="en-US" sz="1200" b="0" i="0" u="none" strike="noStrike" kern="1200" baseline="0" dirty="0" smtClean="0">
                <a:solidFill>
                  <a:schemeClr val="tx1"/>
                </a:solidFill>
                <a:latin typeface="+mn-lt"/>
                <a:ea typeface="+mn-ea"/>
                <a:cs typeface="+mn-cs"/>
              </a:rPr>
              <a:t>Se </a:t>
            </a:r>
            <a:r>
              <a:rPr lang="en-US" sz="1200" b="0" i="0" u="none" strike="noStrike" kern="1200" baseline="0" dirty="0" err="1" smtClean="0">
                <a:solidFill>
                  <a:schemeClr val="tx1"/>
                </a:solidFill>
                <a:latin typeface="+mn-lt"/>
                <a:ea typeface="+mn-ea"/>
                <a:cs typeface="+mn-cs"/>
              </a:rPr>
              <a:t>considero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diferencia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significativa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cuando</a:t>
            </a:r>
            <a:r>
              <a:rPr lang="en-US" sz="1200" b="0" i="0" u="none" strike="noStrike" kern="1200" baseline="0" dirty="0" smtClean="0">
                <a:solidFill>
                  <a:schemeClr val="tx1"/>
                </a:solidFill>
                <a:latin typeface="+mn-lt"/>
                <a:ea typeface="+mn-ea"/>
                <a:cs typeface="+mn-cs"/>
              </a:rPr>
              <a:t> la P ≤ 0,05 </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15</a:t>
            </a:fld>
            <a:endParaRPr lang="en-US"/>
          </a:p>
        </p:txBody>
      </p:sp>
    </p:spTree>
    <p:extLst>
      <p:ext uri="{BB962C8B-B14F-4D97-AF65-F5344CB8AC3E}">
        <p14:creationId xmlns="" xmlns:p14="http://schemas.microsoft.com/office/powerpoint/2010/main" val="91547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present study, the mean induction delivery interval (IDI) was shown to be shorter in the Misoprostol group (18.42 </a:t>
            </a:r>
            <a:r>
              <a:rPr lang="en-US" sz="1200" b="0" i="0" u="none" strike="noStrike" kern="1200" baseline="0" dirty="0" err="1" smtClean="0">
                <a:solidFill>
                  <a:schemeClr val="tx1"/>
                </a:solidFill>
                <a:latin typeface="+mn-lt"/>
                <a:ea typeface="+mn-ea"/>
                <a:cs typeface="+mn-cs"/>
              </a:rPr>
              <a:t>hrs</a:t>
            </a:r>
            <a:r>
              <a:rPr lang="en-US" sz="1200" b="0" i="0" u="none" strike="noStrike" kern="1200" baseline="0" dirty="0" smtClean="0">
                <a:solidFill>
                  <a:schemeClr val="tx1"/>
                </a:solidFill>
                <a:latin typeface="+mn-lt"/>
                <a:ea typeface="+mn-ea"/>
                <a:cs typeface="+mn-cs"/>
              </a:rPr>
              <a:t> in PGE1 vs. 22.33 </a:t>
            </a:r>
            <a:r>
              <a:rPr lang="en-US" sz="1200" b="0" i="0" u="none" strike="noStrike" kern="1200" baseline="0" dirty="0" err="1" smtClean="0">
                <a:solidFill>
                  <a:schemeClr val="tx1"/>
                </a:solidFill>
                <a:latin typeface="+mn-lt"/>
                <a:ea typeface="+mn-ea"/>
                <a:cs typeface="+mn-cs"/>
              </a:rPr>
              <a:t>hrs</a:t>
            </a:r>
            <a:r>
              <a:rPr lang="en-US" sz="1200" b="0" i="0" u="none" strike="noStrike" kern="1200" baseline="0" dirty="0" smtClean="0">
                <a:solidFill>
                  <a:schemeClr val="tx1"/>
                </a:solidFill>
                <a:latin typeface="+mn-lt"/>
                <a:ea typeface="+mn-ea"/>
                <a:cs typeface="+mn-cs"/>
              </a:rPr>
              <a:t> in PGE2) (P=0,119)</a:t>
            </a:r>
          </a:p>
          <a:p>
            <a:r>
              <a:rPr lang="en-US" sz="1200" b="0" i="0" u="none" strike="noStrike" kern="1200" baseline="0" dirty="0" smtClean="0">
                <a:solidFill>
                  <a:schemeClr val="tx1"/>
                </a:solidFill>
                <a:latin typeface="+mn-lt"/>
                <a:ea typeface="+mn-ea"/>
                <a:cs typeface="+mn-cs"/>
              </a:rPr>
              <a:t>There was significantly shorter IDI when compared separately in between multipara (14.46 </a:t>
            </a:r>
            <a:r>
              <a:rPr lang="en-US" sz="1200" b="0" i="0" u="none" strike="noStrike" kern="1200" baseline="0" dirty="0" err="1" smtClean="0">
                <a:solidFill>
                  <a:schemeClr val="tx1"/>
                </a:solidFill>
                <a:latin typeface="+mn-lt"/>
                <a:ea typeface="+mn-ea"/>
                <a:cs typeface="+mn-cs"/>
              </a:rPr>
              <a:t>hrs</a:t>
            </a:r>
            <a:r>
              <a:rPr lang="en-US" sz="1200" b="0" i="0" u="none" strike="noStrike" kern="1200" baseline="0" dirty="0" smtClean="0">
                <a:solidFill>
                  <a:schemeClr val="tx1"/>
                </a:solidFill>
                <a:latin typeface="+mn-lt"/>
                <a:ea typeface="+mn-ea"/>
                <a:cs typeface="+mn-cs"/>
              </a:rPr>
              <a:t> in PGE1 vs. 20.18 </a:t>
            </a:r>
            <a:r>
              <a:rPr lang="en-US" sz="1200" b="0" i="0" u="none" strike="noStrike" kern="1200" baseline="0" dirty="0" err="1" smtClean="0">
                <a:solidFill>
                  <a:schemeClr val="tx1"/>
                </a:solidFill>
                <a:latin typeface="+mn-lt"/>
                <a:ea typeface="+mn-ea"/>
                <a:cs typeface="+mn-cs"/>
              </a:rPr>
              <a:t>hrs</a:t>
            </a:r>
            <a:r>
              <a:rPr lang="en-US" sz="1200" b="0" i="0" u="none" strike="noStrike" kern="1200" baseline="0" dirty="0" smtClean="0">
                <a:solidFill>
                  <a:schemeClr val="tx1"/>
                </a:solidFill>
                <a:latin typeface="+mn-lt"/>
                <a:ea typeface="+mn-ea"/>
                <a:cs typeface="+mn-cs"/>
              </a:rPr>
              <a:t> in PGE2, P=0.045).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Out of 100 women in the Misoprostol group 78 delivered vaginally and among them 60 women i.e.76.92% delivered within 24 hrs. In the </a:t>
            </a:r>
            <a:r>
              <a:rPr lang="en-US" sz="1200" b="0" i="0" u="none" strike="noStrike" kern="1200" baseline="0" dirty="0" err="1" smtClean="0">
                <a:solidFill>
                  <a:schemeClr val="tx1"/>
                </a:solidFill>
                <a:latin typeface="+mn-lt"/>
                <a:ea typeface="+mn-ea"/>
                <a:cs typeface="+mn-cs"/>
              </a:rPr>
              <a:t>Dinoprostone</a:t>
            </a:r>
            <a:r>
              <a:rPr lang="en-US" sz="1200" b="0" i="0" u="none" strike="noStrike" kern="1200" baseline="0" dirty="0" smtClean="0">
                <a:solidFill>
                  <a:schemeClr val="tx1"/>
                </a:solidFill>
                <a:latin typeface="+mn-lt"/>
                <a:ea typeface="+mn-ea"/>
                <a:cs typeface="+mn-cs"/>
              </a:rPr>
              <a:t> group, 71 women had vaginal delivery and 50 women </a:t>
            </a:r>
            <a:r>
              <a:rPr lang="en-US" sz="1200" b="0" i="0" u="none" strike="noStrike" kern="1200" baseline="0" dirty="0" err="1" smtClean="0">
                <a:solidFill>
                  <a:schemeClr val="tx1"/>
                </a:solidFill>
                <a:latin typeface="+mn-lt"/>
                <a:ea typeface="+mn-ea"/>
                <a:cs typeface="+mn-cs"/>
              </a:rPr>
              <a:t>i.e</a:t>
            </a:r>
            <a:r>
              <a:rPr lang="en-US" sz="1200" b="0" i="0" u="none" strike="noStrike" kern="1200" baseline="0" dirty="0" smtClean="0">
                <a:solidFill>
                  <a:schemeClr val="tx1"/>
                </a:solidFill>
                <a:latin typeface="+mn-lt"/>
                <a:ea typeface="+mn-ea"/>
                <a:cs typeface="+mn-cs"/>
              </a:rPr>
              <a:t> 70.4% of them delivered within 24 hours (Table 4). </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were no any statistically significant differences found regarding post partum hemorrhage (PPH), intra and post operative complications. There were altogether 16 cases of PPH found in both the groups during 4 months period (9 in the Misoprostol and 7 in the </a:t>
            </a:r>
            <a:r>
              <a:rPr lang="en-US" sz="1200" b="0" i="0" u="none" strike="noStrike" kern="1200" baseline="0" dirty="0" err="1" smtClean="0">
                <a:solidFill>
                  <a:schemeClr val="tx1"/>
                </a:solidFill>
                <a:latin typeface="+mn-lt"/>
                <a:ea typeface="+mn-ea"/>
                <a:cs typeface="+mn-cs"/>
              </a:rPr>
              <a:t>Dinoprostone</a:t>
            </a:r>
            <a:r>
              <a:rPr lang="en-US" sz="1200" b="0" i="0" u="none" strike="noStrike" kern="1200" baseline="0" dirty="0" smtClean="0">
                <a:solidFill>
                  <a:schemeClr val="tx1"/>
                </a:solidFill>
                <a:latin typeface="+mn-lt"/>
                <a:ea typeface="+mn-ea"/>
                <a:cs typeface="+mn-cs"/>
              </a:rPr>
              <a:t> group). There was 1/1 case of </a:t>
            </a:r>
            <a:r>
              <a:rPr lang="en-US" sz="1200" b="0" i="0" u="none" strike="noStrike" kern="1200" baseline="0" dirty="0" err="1" smtClean="0">
                <a:solidFill>
                  <a:schemeClr val="tx1"/>
                </a:solidFill>
                <a:latin typeface="+mn-lt"/>
                <a:ea typeface="+mn-ea"/>
                <a:cs typeface="+mn-cs"/>
              </a:rPr>
              <a:t>tachysystole</a:t>
            </a:r>
            <a:r>
              <a:rPr lang="en-US" sz="1200" b="0" i="0" u="none" strike="noStrike" kern="1200" baseline="0" dirty="0" smtClean="0">
                <a:solidFill>
                  <a:schemeClr val="tx1"/>
                </a:solidFill>
                <a:latin typeface="+mn-lt"/>
                <a:ea typeface="+mn-ea"/>
                <a:cs typeface="+mn-cs"/>
              </a:rPr>
              <a:t> (&gt;5 contractions in 10 </a:t>
            </a:r>
            <a:r>
              <a:rPr lang="en-US" sz="1200" b="0" i="0" u="none" strike="noStrike" kern="1200" baseline="0" dirty="0" err="1" smtClean="0">
                <a:solidFill>
                  <a:schemeClr val="tx1"/>
                </a:solidFill>
                <a:latin typeface="+mn-lt"/>
                <a:ea typeface="+mn-ea"/>
                <a:cs typeface="+mn-cs"/>
              </a:rPr>
              <a:t>mins</a:t>
            </a:r>
            <a:r>
              <a:rPr lang="en-US" sz="1200" b="0" i="0" u="none" strike="noStrike" kern="1200" baseline="0" dirty="0" smtClean="0">
                <a:solidFill>
                  <a:schemeClr val="tx1"/>
                </a:solidFill>
                <a:latin typeface="+mn-lt"/>
                <a:ea typeface="+mn-ea"/>
                <a:cs typeface="+mn-cs"/>
              </a:rPr>
              <a:t>) in each group. Three patients experienced vomiting in the </a:t>
            </a:r>
            <a:r>
              <a:rPr lang="en-US" sz="1200" b="0" i="0" u="none" strike="noStrike" kern="1200" baseline="0" dirty="0" err="1" smtClean="0">
                <a:solidFill>
                  <a:schemeClr val="tx1"/>
                </a:solidFill>
                <a:latin typeface="+mn-lt"/>
                <a:ea typeface="+mn-ea"/>
                <a:cs typeface="+mn-cs"/>
              </a:rPr>
              <a:t>Dinoprostone</a:t>
            </a:r>
            <a:r>
              <a:rPr lang="en-US" sz="1200" b="0" i="0" u="none" strike="noStrike" kern="1200" baseline="0" dirty="0" smtClean="0">
                <a:solidFill>
                  <a:schemeClr val="tx1"/>
                </a:solidFill>
                <a:latin typeface="+mn-lt"/>
                <a:ea typeface="+mn-ea"/>
                <a:cs typeface="+mn-cs"/>
              </a:rPr>
              <a:t> group, whereas none in the Misoprostol group. One patient had </a:t>
            </a:r>
            <a:r>
              <a:rPr lang="en-US" sz="1200" b="0" i="0" u="none" strike="noStrike" kern="1200" baseline="0" dirty="0" err="1" smtClean="0">
                <a:solidFill>
                  <a:schemeClr val="tx1"/>
                </a:solidFill>
                <a:latin typeface="+mn-lt"/>
                <a:ea typeface="+mn-ea"/>
                <a:cs typeface="+mn-cs"/>
              </a:rPr>
              <a:t>diarrhoea</a:t>
            </a:r>
            <a:r>
              <a:rPr lang="en-US" sz="1200" b="0" i="0" u="none" strike="noStrike" kern="1200" baseline="0" dirty="0" smtClean="0">
                <a:solidFill>
                  <a:schemeClr val="tx1"/>
                </a:solidFill>
                <a:latin typeface="+mn-lt"/>
                <a:ea typeface="+mn-ea"/>
                <a:cs typeface="+mn-cs"/>
              </a:rPr>
              <a:t> after 24 </a:t>
            </a:r>
            <a:r>
              <a:rPr lang="en-US" sz="1200" b="0" i="0" u="none" strike="noStrike" kern="1200" baseline="0" dirty="0" err="1" smtClean="0">
                <a:solidFill>
                  <a:schemeClr val="tx1"/>
                </a:solidFill>
                <a:latin typeface="+mn-lt"/>
                <a:ea typeface="+mn-ea"/>
                <a:cs typeface="+mn-cs"/>
              </a:rPr>
              <a:t>hrs</a:t>
            </a:r>
            <a:r>
              <a:rPr lang="en-US" sz="1200" b="0" i="0" u="none" strike="noStrike" kern="1200" baseline="0" dirty="0" smtClean="0">
                <a:solidFill>
                  <a:schemeClr val="tx1"/>
                </a:solidFill>
                <a:latin typeface="+mn-lt"/>
                <a:ea typeface="+mn-ea"/>
                <a:cs typeface="+mn-cs"/>
              </a:rPr>
              <a:t> of Misoprostol insertion. </a:t>
            </a:r>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16</a:t>
            </a:fld>
            <a:endParaRPr lang="en-US"/>
          </a:p>
        </p:txBody>
      </p:sp>
    </p:spTree>
    <p:extLst>
      <p:ext uri="{BB962C8B-B14F-4D97-AF65-F5344CB8AC3E}">
        <p14:creationId xmlns="" xmlns:p14="http://schemas.microsoft.com/office/powerpoint/2010/main" val="419088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17</a:t>
            </a:fld>
            <a:endParaRPr lang="en-US"/>
          </a:p>
        </p:txBody>
      </p:sp>
    </p:spTree>
    <p:extLst>
      <p:ext uri="{BB962C8B-B14F-4D97-AF65-F5344CB8AC3E}">
        <p14:creationId xmlns="" xmlns:p14="http://schemas.microsoft.com/office/powerpoint/2010/main" val="70092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Cervix</a:t>
            </a:r>
            <a:r>
              <a:rPr lang="es-ES" baseline="0" dirty="0" smtClean="0"/>
              <a:t> desfavorable: puntuación </a:t>
            </a:r>
            <a:r>
              <a:rPr lang="es-ES" baseline="0" dirty="0" err="1" smtClean="0"/>
              <a:t>Bishop</a:t>
            </a:r>
            <a:r>
              <a:rPr lang="es-ES" baseline="0" dirty="0" smtClean="0"/>
              <a:t> ≤3 </a:t>
            </a:r>
          </a:p>
          <a:p>
            <a:r>
              <a:rPr lang="en-US" sz="1200" b="0" i="0" u="none" strike="noStrike" kern="1200" baseline="0" dirty="0" err="1" smtClean="0">
                <a:solidFill>
                  <a:schemeClr val="tx1"/>
                </a:solidFill>
                <a:latin typeface="+mn-lt"/>
                <a:ea typeface="+mn-ea"/>
                <a:cs typeface="+mn-cs"/>
              </a:rPr>
              <a:t>Taquisistolia</a:t>
            </a:r>
            <a:r>
              <a:rPr lang="en-US" sz="1200" b="0" i="0" u="none" strike="noStrike" kern="1200" baseline="0" dirty="0" smtClean="0">
                <a:solidFill>
                  <a:schemeClr val="tx1"/>
                </a:solidFill>
                <a:latin typeface="+mn-lt"/>
                <a:ea typeface="+mn-ea"/>
                <a:cs typeface="+mn-cs"/>
              </a:rPr>
              <a:t>: &gt;6 </a:t>
            </a:r>
            <a:r>
              <a:rPr lang="en-US" sz="1200" b="0" i="0" u="none" strike="noStrike" kern="1200" baseline="0" dirty="0" err="1" smtClean="0">
                <a:solidFill>
                  <a:schemeClr val="tx1"/>
                </a:solidFill>
                <a:latin typeface="+mn-lt"/>
                <a:ea typeface="+mn-ea"/>
                <a:cs typeface="+mn-cs"/>
              </a:rPr>
              <a:t>contraciones</a:t>
            </a:r>
            <a:r>
              <a:rPr lang="en-US" sz="1200" b="0" i="0" u="none" strike="noStrike" kern="1200" baseline="0" dirty="0" smtClean="0">
                <a:solidFill>
                  <a:schemeClr val="tx1"/>
                </a:solidFill>
                <a:latin typeface="+mn-lt"/>
                <a:ea typeface="+mn-ea"/>
                <a:cs typeface="+mn-cs"/>
              </a:rPr>
              <a:t> en 10 </a:t>
            </a:r>
            <a:r>
              <a:rPr lang="en-US" sz="1200" b="0" i="0" u="none" strike="noStrike" kern="1200" baseline="0" dirty="0" err="1" smtClean="0">
                <a:solidFill>
                  <a:schemeClr val="tx1"/>
                </a:solidFill>
                <a:latin typeface="+mn-lt"/>
                <a:ea typeface="+mn-ea"/>
                <a:cs typeface="+mn-cs"/>
              </a:rPr>
              <a:t>mins</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18</a:t>
            </a:fld>
            <a:endParaRPr lang="en-US"/>
          </a:p>
        </p:txBody>
      </p:sp>
    </p:spTree>
    <p:extLst>
      <p:ext uri="{BB962C8B-B14F-4D97-AF65-F5344CB8AC3E}">
        <p14:creationId xmlns="" xmlns:p14="http://schemas.microsoft.com/office/powerpoint/2010/main" val="1624358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19</a:t>
            </a:fld>
            <a:endParaRPr lang="en-US"/>
          </a:p>
        </p:txBody>
      </p:sp>
    </p:spTree>
    <p:extLst>
      <p:ext uri="{BB962C8B-B14F-4D97-AF65-F5344CB8AC3E}">
        <p14:creationId xmlns="" xmlns:p14="http://schemas.microsoft.com/office/powerpoint/2010/main" val="3176358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aseline="0" dirty="0" smtClean="0"/>
              <a:t>Cérvix desfavorable: puntuación </a:t>
            </a:r>
            <a:r>
              <a:rPr lang="es-ES" baseline="0" dirty="0" err="1" smtClean="0"/>
              <a:t>Bishop</a:t>
            </a:r>
            <a:r>
              <a:rPr lang="es-ES" baseline="0" dirty="0" smtClean="0"/>
              <a:t> ≤4 .</a:t>
            </a:r>
          </a:p>
          <a:p>
            <a:endParaRPr lang="es-ES" baseline="0" dirty="0" smtClean="0"/>
          </a:p>
          <a:p>
            <a:r>
              <a:rPr lang="en-US" sz="1200" b="0" i="0" u="none" strike="noStrike" kern="1200" baseline="0" dirty="0" smtClean="0">
                <a:solidFill>
                  <a:schemeClr val="tx1"/>
                </a:solidFill>
                <a:latin typeface="+mn-lt"/>
                <a:ea typeface="+mn-ea"/>
                <a:cs typeface="+mn-cs"/>
              </a:rPr>
              <a:t>The mean score at 12 h of induction was significantly better in the Misoprostol group (7.57±2.1347), than in </a:t>
            </a:r>
            <a:r>
              <a:rPr lang="en-US" sz="1200" b="0" i="0" u="none" strike="noStrike" kern="1200" baseline="0" dirty="0" err="1" smtClean="0">
                <a:solidFill>
                  <a:schemeClr val="tx1"/>
                </a:solidFill>
                <a:latin typeface="+mn-lt"/>
                <a:ea typeface="+mn-ea"/>
                <a:cs typeface="+mn-cs"/>
              </a:rPr>
              <a:t>Cerviprime</a:t>
            </a:r>
            <a:r>
              <a:rPr lang="en-US" sz="1200" b="0" i="0" u="none" strike="noStrike" kern="1200" baseline="0" dirty="0" smtClean="0">
                <a:solidFill>
                  <a:schemeClr val="tx1"/>
                </a:solidFill>
                <a:latin typeface="+mn-lt"/>
                <a:ea typeface="+mn-ea"/>
                <a:cs typeface="+mn-cs"/>
              </a:rPr>
              <a:t> group (5.58±2.4483), p&lt;0.0025 .</a:t>
            </a:r>
          </a:p>
          <a:p>
            <a:r>
              <a:rPr lang="en-US" sz="1200" b="0" i="0" u="none" strike="noStrike" kern="1200" baseline="0" dirty="0" smtClean="0">
                <a:solidFill>
                  <a:schemeClr val="tx1"/>
                </a:solidFill>
                <a:latin typeface="+mn-lt"/>
                <a:ea typeface="+mn-ea"/>
                <a:cs typeface="+mn-cs"/>
              </a:rPr>
              <a:t>Comparison at 24 h of induction was not possible, as 40 patients in the Misoprostol group had delivered by 24 h.</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Significantly more women went into </a:t>
            </a:r>
            <a:r>
              <a:rPr lang="en-US" sz="1200" b="0" i="0" u="none" strike="noStrike" kern="1200" baseline="0" dirty="0" err="1" smtClean="0">
                <a:solidFill>
                  <a:schemeClr val="tx1"/>
                </a:solidFill>
                <a:latin typeface="+mn-lt"/>
                <a:ea typeface="+mn-ea"/>
                <a:cs typeface="+mn-cs"/>
              </a:rPr>
              <a:t>labour</a:t>
            </a:r>
            <a:r>
              <a:rPr lang="en-US" sz="1200" b="0" i="0" u="none" strike="noStrike" kern="1200" baseline="0" dirty="0" smtClean="0">
                <a:solidFill>
                  <a:schemeClr val="tx1"/>
                </a:solidFill>
                <a:latin typeface="+mn-lt"/>
                <a:ea typeface="+mn-ea"/>
                <a:cs typeface="+mn-cs"/>
              </a:rPr>
              <a:t> at 24 h with Misoprostol, 98% v 82% (p&lt;0.01). The rate of vaginal delivery at 24 h was significantly greater in the Misoprostol group. A total of 44 patients (88%) in the Misoprostol group and 42 patients (84%) in the </a:t>
            </a:r>
            <a:r>
              <a:rPr lang="en-US" sz="1200" b="0" i="0" u="none" strike="noStrike" kern="1200" baseline="0" dirty="0" err="1" smtClean="0">
                <a:solidFill>
                  <a:schemeClr val="tx1"/>
                </a:solidFill>
                <a:latin typeface="+mn-lt"/>
                <a:ea typeface="+mn-ea"/>
                <a:cs typeface="+mn-cs"/>
              </a:rPr>
              <a:t>Cerviprime</a:t>
            </a:r>
            <a:r>
              <a:rPr lang="en-US" sz="1200" b="0" i="0" u="none" strike="noStrike" kern="1200" baseline="0" dirty="0" smtClean="0">
                <a:solidFill>
                  <a:schemeClr val="tx1"/>
                </a:solidFill>
                <a:latin typeface="+mn-lt"/>
                <a:ea typeface="+mn-ea"/>
                <a:cs typeface="+mn-cs"/>
              </a:rPr>
              <a:t> group delivered vaginally. The difference was not statistically significant (p&gt;0.05).</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insertion to vaginal delivery interval of 44 patients in the Misoprostol group was 15.35±6.0915 h which was significantly shorter (p=0.00008) when compared with the mean insertion to vaginal delivery interval of the 42 patients in the </a:t>
            </a:r>
            <a:r>
              <a:rPr lang="en-US" sz="1200" b="0" i="0" u="none" strike="noStrike" kern="1200" baseline="0" dirty="0" err="1" smtClean="0">
                <a:solidFill>
                  <a:schemeClr val="tx1"/>
                </a:solidFill>
                <a:latin typeface="+mn-lt"/>
                <a:ea typeface="+mn-ea"/>
                <a:cs typeface="+mn-cs"/>
              </a:rPr>
              <a:t>Cerviprime</a:t>
            </a:r>
            <a:r>
              <a:rPr lang="en-US" sz="1200" b="0" i="0" u="none" strike="noStrike" kern="1200" baseline="0" dirty="0" smtClean="0">
                <a:solidFill>
                  <a:schemeClr val="tx1"/>
                </a:solidFill>
                <a:latin typeface="+mn-lt"/>
                <a:ea typeface="+mn-ea"/>
                <a:cs typeface="+mn-cs"/>
              </a:rPr>
              <a:t> group, which was 24.48±4.83 h.</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number of women requiring oxytocin was significantly less in the Misoprostol group (29.54% </a:t>
            </a:r>
            <a:r>
              <a:rPr lang="en-US" sz="1200" b="0" i="0" u="none" strike="noStrike" kern="1200" baseline="0" dirty="0" err="1" smtClean="0">
                <a:solidFill>
                  <a:schemeClr val="tx1"/>
                </a:solidFill>
                <a:latin typeface="+mn-lt"/>
                <a:ea typeface="+mn-ea"/>
                <a:cs typeface="+mn-cs"/>
              </a:rPr>
              <a:t>vs</a:t>
            </a:r>
            <a:r>
              <a:rPr lang="en-US" sz="1200" b="0" i="0" u="none" strike="noStrike" kern="1200" baseline="0" dirty="0" smtClean="0">
                <a:solidFill>
                  <a:schemeClr val="tx1"/>
                </a:solidFill>
                <a:latin typeface="+mn-lt"/>
                <a:ea typeface="+mn-ea"/>
                <a:cs typeface="+mn-cs"/>
              </a:rPr>
              <a:t> 52.38%, p&gt;0.05). The duration of </a:t>
            </a:r>
            <a:r>
              <a:rPr lang="en-US" sz="1200" b="0" i="0" u="none" strike="noStrike" kern="1200" baseline="0" dirty="0" err="1" smtClean="0">
                <a:solidFill>
                  <a:schemeClr val="tx1"/>
                </a:solidFill>
                <a:latin typeface="+mn-lt"/>
                <a:ea typeface="+mn-ea"/>
                <a:cs typeface="+mn-cs"/>
              </a:rPr>
              <a:t>labour</a:t>
            </a:r>
            <a:r>
              <a:rPr lang="en-US" sz="1200" b="0" i="0" u="none" strike="noStrike" kern="1200" baseline="0" dirty="0" smtClean="0">
                <a:solidFill>
                  <a:schemeClr val="tx1"/>
                </a:solidFill>
                <a:latin typeface="+mn-lt"/>
                <a:ea typeface="+mn-ea"/>
                <a:cs typeface="+mn-cs"/>
              </a:rPr>
              <a:t>, duration of rupture of membranes and the dose of oxytocin required was statistically comparable.</a:t>
            </a:r>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20</a:t>
            </a:fld>
            <a:endParaRPr lang="en-US"/>
          </a:p>
        </p:txBody>
      </p:sp>
    </p:spTree>
    <p:extLst>
      <p:ext uri="{BB962C8B-B14F-4D97-AF65-F5344CB8AC3E}">
        <p14:creationId xmlns="" xmlns:p14="http://schemas.microsoft.com/office/powerpoint/2010/main" val="4063488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DS: diferencia</a:t>
            </a:r>
            <a:r>
              <a:rPr lang="es-ES" baseline="0" dirty="0" smtClean="0"/>
              <a:t> significativa</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21</a:t>
            </a:fld>
            <a:endParaRPr lang="en-US"/>
          </a:p>
        </p:txBody>
      </p:sp>
    </p:spTree>
    <p:extLst>
      <p:ext uri="{BB962C8B-B14F-4D97-AF65-F5344CB8AC3E}">
        <p14:creationId xmlns="" xmlns:p14="http://schemas.microsoft.com/office/powerpoint/2010/main" val="990463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Overall, this systematic review found that </a:t>
            </a:r>
            <a:r>
              <a:rPr lang="en-US" sz="1200" b="1" i="0" u="none" strike="noStrike" kern="1200" baseline="0" dirty="0" smtClean="0">
                <a:solidFill>
                  <a:schemeClr val="tx1"/>
                </a:solidFill>
                <a:latin typeface="+mn-lt"/>
                <a:ea typeface="+mn-ea"/>
                <a:cs typeface="+mn-cs"/>
              </a:rPr>
              <a:t>vaginal misoprostol </a:t>
            </a:r>
            <a:r>
              <a:rPr lang="en-US" sz="1200" b="0" i="0" u="none" strike="noStrike" kern="1200" baseline="0" dirty="0" smtClean="0">
                <a:solidFill>
                  <a:schemeClr val="tx1"/>
                </a:solidFill>
                <a:latin typeface="+mn-lt"/>
                <a:ea typeface="+mn-ea"/>
                <a:cs typeface="+mn-cs"/>
              </a:rPr>
              <a:t>is the more effective option for induction of </a:t>
            </a:r>
            <a:r>
              <a:rPr lang="en-US" sz="1200" b="0" i="0" u="none" strike="noStrike" kern="1200" baseline="0" dirty="0" err="1" smtClean="0">
                <a:solidFill>
                  <a:schemeClr val="tx1"/>
                </a:solidFill>
                <a:latin typeface="+mn-lt"/>
                <a:ea typeface="+mn-ea"/>
                <a:cs typeface="+mn-cs"/>
              </a:rPr>
              <a:t>labour</a:t>
            </a:r>
            <a:r>
              <a:rPr lang="en-US" sz="1200" b="0" i="0" u="none" strike="noStrike" kern="1200" baseline="0" dirty="0" smtClean="0">
                <a:solidFill>
                  <a:schemeClr val="tx1"/>
                </a:solidFill>
                <a:latin typeface="+mn-lt"/>
                <a:ea typeface="+mn-ea"/>
                <a:cs typeface="+mn-cs"/>
              </a:rPr>
              <a:t> and cervical ripening compared with oxytocin, </a:t>
            </a:r>
            <a:r>
              <a:rPr lang="en-US" sz="1200" b="0" i="0" u="none" strike="noStrike" kern="1200" baseline="0" dirty="0" err="1" smtClean="0">
                <a:solidFill>
                  <a:schemeClr val="tx1"/>
                </a:solidFill>
                <a:latin typeface="+mn-lt"/>
                <a:ea typeface="+mn-ea"/>
                <a:cs typeface="+mn-cs"/>
              </a:rPr>
              <a:t>dinoprostone</a:t>
            </a:r>
            <a:r>
              <a:rPr lang="en-US" sz="1200" b="0" i="0" u="none" strike="noStrike" kern="1200" baseline="0" dirty="0" smtClean="0">
                <a:solidFill>
                  <a:schemeClr val="tx1"/>
                </a:solidFill>
                <a:latin typeface="+mn-lt"/>
                <a:ea typeface="+mn-ea"/>
                <a:cs typeface="+mn-cs"/>
              </a:rPr>
              <a:t> and placebo. It also found that </a:t>
            </a:r>
            <a:r>
              <a:rPr lang="en-US" sz="1200" b="1" i="0" u="none" strike="noStrike" kern="1200" baseline="0" dirty="0" smtClean="0">
                <a:solidFill>
                  <a:schemeClr val="tx1"/>
                </a:solidFill>
                <a:latin typeface="+mn-lt"/>
                <a:ea typeface="+mn-ea"/>
                <a:cs typeface="+mn-cs"/>
              </a:rPr>
              <a:t>higher doses of vaginal misoprostol have no comparative advantages to the lower doses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trials show that vaginal misoprostol in dosages ranging from 25 mcg two to three hourly, to 50 mcg four hourly (most studies), to 100 mcg six to 12 hourly, appear to be more effective than oxytocin or </a:t>
            </a:r>
            <a:r>
              <a:rPr lang="en-US" sz="1200" b="0" i="0" u="none" strike="noStrike" kern="1200" baseline="0" dirty="0" err="1" smtClean="0">
                <a:solidFill>
                  <a:schemeClr val="tx1"/>
                </a:solidFill>
                <a:latin typeface="+mn-lt"/>
                <a:ea typeface="+mn-ea"/>
                <a:cs typeface="+mn-cs"/>
              </a:rPr>
              <a:t>dinoprostone</a:t>
            </a:r>
            <a:r>
              <a:rPr lang="en-US" sz="1200" b="0" i="0" u="none" strike="noStrike" kern="1200" baseline="0" dirty="0" smtClean="0">
                <a:solidFill>
                  <a:schemeClr val="tx1"/>
                </a:solidFill>
                <a:latin typeface="+mn-lt"/>
                <a:ea typeface="+mn-ea"/>
                <a:cs typeface="+mn-cs"/>
              </a:rPr>
              <a:t> in the usual recommended doses for induction of </a:t>
            </a:r>
            <a:r>
              <a:rPr lang="en-US" sz="1200" b="0" i="0" u="none" strike="noStrike" kern="1200" baseline="0" dirty="0" err="1" smtClean="0">
                <a:solidFill>
                  <a:schemeClr val="tx1"/>
                </a:solidFill>
                <a:latin typeface="+mn-lt"/>
                <a:ea typeface="+mn-ea"/>
                <a:cs typeface="+mn-cs"/>
              </a:rPr>
              <a:t>labour</a:t>
            </a:r>
            <a:r>
              <a:rPr lang="en-US" sz="1200" b="0" i="0" u="none" strike="noStrike" kern="1200" baseline="0" dirty="0" smtClean="0">
                <a:solidFill>
                  <a:schemeClr val="tx1"/>
                </a:solidFill>
                <a:latin typeface="+mn-lt"/>
                <a:ea typeface="+mn-ea"/>
                <a:cs typeface="+mn-cs"/>
              </a:rPr>
              <a:t>, but with increased rates of uterine </a:t>
            </a:r>
            <a:r>
              <a:rPr lang="en-US" sz="1200" b="0" i="0" u="none" strike="noStrike" kern="1200" baseline="0" dirty="0" err="1" smtClean="0">
                <a:solidFill>
                  <a:schemeClr val="tx1"/>
                </a:solidFill>
                <a:latin typeface="+mn-lt"/>
                <a:ea typeface="+mn-ea"/>
                <a:cs typeface="+mn-cs"/>
              </a:rPr>
              <a:t>hyperstimulation</a:t>
            </a:r>
            <a:r>
              <a:rPr lang="en-US" sz="1200" b="0" i="0" u="none" strike="noStrike" kern="1200" baseline="0" dirty="0" smtClean="0">
                <a:solidFill>
                  <a:schemeClr val="tx1"/>
                </a:solidFill>
                <a:latin typeface="+mn-lt"/>
                <a:ea typeface="+mn-ea"/>
                <a:cs typeface="+mn-cs"/>
              </a:rPr>
              <a:t> both without and with associated FHR changes.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Lower dosage regimens of misoprostol were not less effective than higher doses in terms of failure to achieve vaginal birth within 24 hours.</a:t>
            </a:r>
            <a:r>
              <a:rPr lang="en-US" sz="1200" b="0" i="0" u="none" strike="noStrike" kern="1200" baseline="0" dirty="0" smtClean="0">
                <a:solidFill>
                  <a:schemeClr val="tx1"/>
                </a:solidFill>
                <a:latin typeface="+mn-lt"/>
                <a:ea typeface="+mn-ea"/>
                <a:cs typeface="+mn-cs"/>
              </a:rPr>
              <a:t> Adverse effects were reduced, with lower rates of uterine </a:t>
            </a:r>
            <a:r>
              <a:rPr lang="en-US" sz="1200" b="0" i="0" u="none" strike="noStrike" kern="1200" baseline="0" dirty="0" err="1" smtClean="0">
                <a:solidFill>
                  <a:schemeClr val="tx1"/>
                </a:solidFill>
                <a:latin typeface="+mn-lt"/>
                <a:ea typeface="+mn-ea"/>
                <a:cs typeface="+mn-cs"/>
              </a:rPr>
              <a:t>hyperstimulation</a:t>
            </a:r>
            <a:r>
              <a:rPr lang="en-US" sz="1200" b="0" i="0" u="none" strike="noStrike" kern="1200" baseline="0" dirty="0" smtClean="0">
                <a:solidFill>
                  <a:schemeClr val="tx1"/>
                </a:solidFill>
                <a:latin typeface="+mn-lt"/>
                <a:ea typeface="+mn-ea"/>
                <a:cs typeface="+mn-cs"/>
              </a:rPr>
              <a:t> and a trend to fewer admissions to neonatal intensive care </a:t>
            </a:r>
            <a:r>
              <a:rPr lang="en-US" sz="1200" b="0" i="0" u="none" strike="noStrike" kern="1200" baseline="0" dirty="0" err="1" smtClean="0">
                <a:solidFill>
                  <a:schemeClr val="tx1"/>
                </a:solidFill>
                <a:latin typeface="+mn-lt"/>
                <a:ea typeface="+mn-ea"/>
                <a:cs typeface="+mn-cs"/>
              </a:rPr>
              <a:t>unit.abour</a:t>
            </a:r>
            <a:r>
              <a:rPr lang="en-US" sz="1200" b="0" i="0" u="none" strike="noStrike" kern="1200" baseline="0" dirty="0" smtClean="0">
                <a:solidFill>
                  <a:schemeClr val="tx1"/>
                </a:solidFill>
                <a:latin typeface="+mn-lt"/>
                <a:ea typeface="+mn-ea"/>
                <a:cs typeface="+mn-cs"/>
              </a:rPr>
              <a:t> progress in the misoprostol groups (see ’Characteristics of included studies’ table under ’Outcomes’).</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24</a:t>
            </a:fld>
            <a:endParaRPr lang="en-US"/>
          </a:p>
        </p:txBody>
      </p:sp>
    </p:spTree>
    <p:extLst>
      <p:ext uri="{BB962C8B-B14F-4D97-AF65-F5344CB8AC3E}">
        <p14:creationId xmlns="" xmlns:p14="http://schemas.microsoft.com/office/powerpoint/2010/main" val="1350932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El ácido de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principal metabolito activo de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se une fuertemente a proteínas plasmáticas, con valores en torno al 80 - 90%. La unión del fármaco a proteínas plasmáticas es independiente de la concentración plasmática de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o de sus metabolitos, cuando se administra a </a:t>
            </a:r>
            <a:r>
              <a:rPr lang="en-US" sz="1200" b="0" i="0" u="none" strike="noStrike" kern="1200" baseline="0" dirty="0" err="1" smtClean="0">
                <a:solidFill>
                  <a:schemeClr val="tx1"/>
                </a:solidFill>
                <a:latin typeface="+mn-lt"/>
                <a:ea typeface="+mn-ea"/>
                <a:cs typeface="+mn-cs"/>
              </a:rPr>
              <a:t>dosis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terapéuticas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ficha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tecnica</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s-ES" dirty="0" smtClean="0"/>
              <a:t>Después de la administración vía vaginal, en todas las pacientes,</a:t>
            </a:r>
            <a:r>
              <a:rPr lang="es-ES" baseline="0" dirty="0" smtClean="0"/>
              <a:t> se produjo un aumento gradual de las concentraciones de Ac </a:t>
            </a:r>
            <a:r>
              <a:rPr lang="es-ES" baseline="0" dirty="0" err="1" smtClean="0"/>
              <a:t>misoprostólico</a:t>
            </a:r>
            <a:r>
              <a:rPr lang="es-ES" baseline="0" dirty="0" smtClean="0"/>
              <a:t>, alcanzando niveles más altos entre los 60 y 120 minutos (80±27 min respecto vía oral, p&lt; 0,001) , y disminuyendo lentamente alcanzando el 61% del nivel máximo a los 240 minutos de la administración.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990099"/>
                </a:solidFill>
                <a:latin typeface="Candara" pitchFamily="34" charset="0"/>
              </a:rPr>
              <a:t>Los niveles plasmáticos permanecen relativamente estables hasta 6 h tras su administración.</a:t>
            </a:r>
          </a:p>
          <a:p>
            <a:endParaRPr lang="es-ES" baseline="0" dirty="0" smtClean="0"/>
          </a:p>
          <a:p>
            <a:r>
              <a:rPr lang="es-ES" baseline="0" dirty="0" smtClean="0"/>
              <a:t>Administración oral: el </a:t>
            </a:r>
            <a:r>
              <a:rPr lang="es-ES" baseline="0" dirty="0" err="1" smtClean="0"/>
              <a:t>ác</a:t>
            </a:r>
            <a:r>
              <a:rPr lang="es-ES" baseline="0" dirty="0" smtClean="0"/>
              <a:t> </a:t>
            </a:r>
            <a:r>
              <a:rPr lang="es-ES" baseline="0" dirty="0" err="1" smtClean="0"/>
              <a:t>misoprostólico</a:t>
            </a:r>
            <a:r>
              <a:rPr lang="es-ES" baseline="0" dirty="0" smtClean="0"/>
              <a:t> alcanza niveles más altos entre 12,5 y 60 min. Los niveles caen bruscamente para el  minuto 120 y después se mantiene en límites bajos durante el resto del tiempo.</a:t>
            </a:r>
          </a:p>
          <a:p>
            <a:endParaRPr lang="es-ES" baseline="0" dirty="0" smtClean="0"/>
          </a:p>
          <a:p>
            <a:r>
              <a:rPr lang="es-ES" sz="1200" b="0" i="0" u="none" strike="noStrike" kern="1200" baseline="0" dirty="0" smtClean="0">
                <a:solidFill>
                  <a:schemeClr val="tx1"/>
                </a:solidFill>
                <a:latin typeface="+mn-lt"/>
                <a:ea typeface="+mn-ea"/>
                <a:cs typeface="+mn-cs"/>
              </a:rPr>
              <a:t>La biodisponibilidad del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por vía vaginal, es tres veces mayor que por vía oral. (Ficha técnica)</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2</a:t>
            </a:fld>
            <a:endParaRPr lang="en-US"/>
          </a:p>
        </p:txBody>
      </p:sp>
    </p:spTree>
    <p:extLst>
      <p:ext uri="{BB962C8B-B14F-4D97-AF65-F5344CB8AC3E}">
        <p14:creationId xmlns="" xmlns:p14="http://schemas.microsoft.com/office/powerpoint/2010/main" val="433097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La forma de administración de </a:t>
            </a:r>
            <a:r>
              <a:rPr lang="es-ES" sz="1200" b="0" i="0" u="none" strike="noStrike" kern="1200" baseline="0" dirty="0" err="1" smtClean="0">
                <a:solidFill>
                  <a:schemeClr val="tx1"/>
                </a:solidFill>
                <a:latin typeface="+mn-lt"/>
                <a:ea typeface="+mn-ea"/>
                <a:cs typeface="+mn-cs"/>
              </a:rPr>
              <a:t>Misofar</a:t>
            </a:r>
            <a:r>
              <a:rPr lang="es-ES" sz="1200" b="0" i="0" u="none" strike="noStrike" kern="1200" baseline="0" dirty="0" smtClean="0">
                <a:solidFill>
                  <a:schemeClr val="tx1"/>
                </a:solidFill>
                <a:latin typeface="+mn-lt"/>
                <a:ea typeface="+mn-ea"/>
                <a:cs typeface="+mn-cs"/>
              </a:rPr>
              <a:t> 25 es la vía vaginal. Los comprimidos deben ser preferentemente insertados en alguno de los </a:t>
            </a:r>
            <a:r>
              <a:rPr lang="es-ES" sz="1200" b="0" i="0" u="none" strike="noStrike" kern="1200" baseline="0" dirty="0" err="1" smtClean="0">
                <a:solidFill>
                  <a:schemeClr val="tx1"/>
                </a:solidFill>
                <a:latin typeface="+mn-lt"/>
                <a:ea typeface="+mn-ea"/>
                <a:cs typeface="+mn-cs"/>
              </a:rPr>
              <a:t>fórnix</a:t>
            </a:r>
            <a:r>
              <a:rPr lang="es-ES" sz="1200" b="0" i="0" u="none" strike="noStrike" kern="1200" baseline="0" dirty="0" smtClean="0">
                <a:solidFill>
                  <a:schemeClr val="tx1"/>
                </a:solidFill>
                <a:latin typeface="+mn-lt"/>
                <a:ea typeface="+mn-ea"/>
                <a:cs typeface="+mn-cs"/>
              </a:rPr>
              <a:t> vaginales por el médico</a:t>
            </a:r>
          </a:p>
          <a:p>
            <a:r>
              <a:rPr lang="es-ES" sz="1200" b="0" i="0" u="none" strike="noStrike" kern="1200" baseline="0" dirty="0" smtClean="0">
                <a:solidFill>
                  <a:schemeClr val="tx1"/>
                </a:solidFill>
                <a:latin typeface="+mn-lt"/>
                <a:ea typeface="+mn-ea"/>
                <a:cs typeface="+mn-cs"/>
              </a:rPr>
              <a:t>y/o matrona bajo indicaciones médicas. Se deben seguir las siguientes recomendaciones de uso</a:t>
            </a:r>
          </a:p>
          <a:p>
            <a:r>
              <a:rPr lang="es-ES" sz="1200" b="0" i="0" u="none" strike="noStrike" kern="1200" baseline="0" dirty="0" smtClean="0">
                <a:solidFill>
                  <a:schemeClr val="tx1"/>
                </a:solidFill>
                <a:latin typeface="+mn-lt"/>
                <a:ea typeface="+mn-ea"/>
                <a:cs typeface="+mn-cs"/>
              </a:rPr>
              <a:t>− Extraer el comprimido vaginal del </a:t>
            </a:r>
            <a:r>
              <a:rPr lang="es-ES" sz="1200" b="0" i="0" u="none" strike="noStrike" kern="1200" baseline="0" dirty="0" err="1" smtClean="0">
                <a:solidFill>
                  <a:schemeClr val="tx1"/>
                </a:solidFill>
                <a:latin typeface="+mn-lt"/>
                <a:ea typeface="+mn-ea"/>
                <a:cs typeface="+mn-cs"/>
              </a:rPr>
              <a:t>blister</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 La paciente debe recostarse sobre la espalda con las rodillas tocando el pecho.</a:t>
            </a:r>
          </a:p>
          <a:p>
            <a:r>
              <a:rPr lang="es-ES" sz="1200" b="0" i="0" u="none" strike="noStrike" kern="1200" baseline="0" dirty="0" smtClean="0">
                <a:solidFill>
                  <a:schemeClr val="tx1"/>
                </a:solidFill>
                <a:latin typeface="+mn-lt"/>
                <a:ea typeface="+mn-ea"/>
                <a:cs typeface="+mn-cs"/>
              </a:rPr>
              <a:t>− Con la punta del dedo corazón (medio), se debe insertar el comprimido vaginal en la vagina lo más</a:t>
            </a:r>
          </a:p>
          <a:p>
            <a:r>
              <a:rPr lang="es-ES" sz="1200" b="0" i="0" u="none" strike="noStrike" kern="1200" baseline="0" dirty="0" smtClean="0">
                <a:solidFill>
                  <a:schemeClr val="tx1"/>
                </a:solidFill>
                <a:latin typeface="+mn-lt"/>
                <a:ea typeface="+mn-ea"/>
                <a:cs typeface="+mn-cs"/>
              </a:rPr>
              <a:t>profundamente posible sin que cause malestar, previo lavado cuidadoso de las manos.</a:t>
            </a:r>
          </a:p>
          <a:p>
            <a:r>
              <a:rPr lang="es-ES" sz="1200" b="0" i="0" u="none" strike="noStrike" kern="1200" baseline="0" dirty="0" smtClean="0">
                <a:solidFill>
                  <a:schemeClr val="tx1"/>
                </a:solidFill>
                <a:latin typeface="+mn-lt"/>
                <a:ea typeface="+mn-ea"/>
                <a:cs typeface="+mn-cs"/>
              </a:rPr>
              <a:t>La dosis debe ser adaptada a la respuesta de la paciente y deberá mantenerse siempre a los niveles más bajos que produzcan una respuesta uterina satisfactoria.</a:t>
            </a:r>
          </a:p>
          <a:p>
            <a:r>
              <a:rPr lang="en-US" sz="1200" b="0" i="0" u="none" strike="noStrike" kern="1200" baseline="0" dirty="0" smtClean="0">
                <a:solidFill>
                  <a:schemeClr val="tx1"/>
                </a:solidFill>
                <a:latin typeface="+mn-lt"/>
                <a:ea typeface="+mn-ea"/>
                <a:cs typeface="+mn-cs"/>
              </a:rPr>
              <a:t>La </a:t>
            </a:r>
            <a:r>
              <a:rPr lang="en-US" sz="1200" b="0" i="0" u="none" strike="noStrike" kern="1200" baseline="0" dirty="0" err="1" smtClean="0">
                <a:solidFill>
                  <a:schemeClr val="tx1"/>
                </a:solidFill>
                <a:latin typeface="+mn-lt"/>
                <a:ea typeface="+mn-ea"/>
                <a:cs typeface="+mn-cs"/>
              </a:rPr>
              <a:t>dosis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recomendada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es</a:t>
            </a:r>
            <a:r>
              <a:rPr lang="en-US" sz="1200" b="0" i="0" u="none" strike="noStrike" kern="1200" baseline="0" dirty="0" smtClean="0">
                <a:solidFill>
                  <a:schemeClr val="tx1"/>
                </a:solidFill>
                <a:latin typeface="+mn-lt"/>
                <a:ea typeface="+mn-ea"/>
                <a:cs typeface="+mn-cs"/>
              </a:rPr>
              <a:t> de 25 </a:t>
            </a:r>
            <a:r>
              <a:rPr lang="en-US" sz="1200" b="0" i="0" u="none" strike="noStrike" kern="1200" baseline="0" dirty="0" err="1" smtClean="0">
                <a:solidFill>
                  <a:schemeClr val="tx1"/>
                </a:solidFill>
                <a:latin typeface="+mn-lt"/>
                <a:ea typeface="+mn-ea"/>
                <a:cs typeface="+mn-cs"/>
              </a:rPr>
              <a:t>microgramos</a:t>
            </a:r>
            <a:r>
              <a:rPr lang="en-US" sz="1200" b="0" i="0" u="none" strike="noStrike" kern="1200" baseline="0" dirty="0" smtClean="0">
                <a:solidFill>
                  <a:schemeClr val="tx1"/>
                </a:solidFill>
                <a:latin typeface="+mn-lt"/>
                <a:ea typeface="+mn-ea"/>
                <a:cs typeface="+mn-cs"/>
              </a:rPr>
              <a:t> de misoprostol a </a:t>
            </a:r>
            <a:r>
              <a:rPr lang="en-US" sz="1200" b="0" i="0" u="none" strike="noStrike" kern="1200" baseline="0" dirty="0" err="1" smtClean="0">
                <a:solidFill>
                  <a:schemeClr val="tx1"/>
                </a:solidFill>
                <a:latin typeface="+mn-lt"/>
                <a:ea typeface="+mn-ea"/>
                <a:cs typeface="+mn-cs"/>
              </a:rPr>
              <a:t>intervalos</a:t>
            </a:r>
            <a:r>
              <a:rPr lang="en-US" sz="1200" b="0" i="0" u="none" strike="noStrike" kern="1200" baseline="0" dirty="0" smtClean="0">
                <a:solidFill>
                  <a:schemeClr val="tx1"/>
                </a:solidFill>
                <a:latin typeface="+mn-lt"/>
                <a:ea typeface="+mn-ea"/>
                <a:cs typeface="+mn-cs"/>
              </a:rPr>
              <a:t> no </a:t>
            </a:r>
            <a:r>
              <a:rPr lang="en-US" sz="1200" b="0" i="0" u="none" strike="noStrike" kern="1200" baseline="0" dirty="0" err="1" smtClean="0">
                <a:solidFill>
                  <a:schemeClr val="tx1"/>
                </a:solidFill>
                <a:latin typeface="+mn-lt"/>
                <a:ea typeface="+mn-ea"/>
                <a:cs typeface="+mn-cs"/>
              </a:rPr>
              <a:t>menores</a:t>
            </a:r>
            <a:r>
              <a:rPr lang="en-US" sz="1200" b="0" i="0" u="none" strike="noStrike" kern="1200" baseline="0" dirty="0" smtClean="0">
                <a:solidFill>
                  <a:schemeClr val="tx1"/>
                </a:solidFill>
                <a:latin typeface="+mn-lt"/>
                <a:ea typeface="+mn-ea"/>
                <a:cs typeface="+mn-cs"/>
              </a:rPr>
              <a:t> de 4-6 </a:t>
            </a:r>
            <a:r>
              <a:rPr lang="en-US" sz="1200" b="0" i="0" u="none" strike="noStrike" kern="1200" baseline="0" dirty="0" err="1" smtClean="0">
                <a:solidFill>
                  <a:schemeClr val="tx1"/>
                </a:solidFill>
                <a:latin typeface="+mn-lt"/>
                <a:ea typeface="+mn-ea"/>
                <a:cs typeface="+mn-cs"/>
              </a:rPr>
              <a:t>horas</a:t>
            </a:r>
            <a:r>
              <a:rPr lang="en-US" sz="1200" b="0" i="0" u="none" strike="noStrike" kern="1200" baseline="0" dirty="0" smtClean="0">
                <a:solidFill>
                  <a:schemeClr val="tx1"/>
                </a:solidFill>
                <a:latin typeface="+mn-lt"/>
                <a:ea typeface="+mn-ea"/>
                <a:cs typeface="+mn-cs"/>
              </a:rPr>
              <a:t> (sin </a:t>
            </a:r>
            <a:r>
              <a:rPr lang="en-US" sz="1200" b="0" i="0" u="none" strike="noStrike" kern="1200" baseline="0" dirty="0" err="1" smtClean="0">
                <a:solidFill>
                  <a:schemeClr val="tx1"/>
                </a:solidFill>
                <a:latin typeface="+mn-lt"/>
                <a:ea typeface="+mn-ea"/>
                <a:cs typeface="+mn-cs"/>
              </a:rPr>
              <a:t>superar</a:t>
            </a:r>
            <a:r>
              <a:rPr lang="en-US" sz="1200" b="0" i="0" u="none" strike="noStrike" kern="1200" baseline="0" dirty="0" smtClean="0">
                <a:solidFill>
                  <a:schemeClr val="tx1"/>
                </a:solidFill>
                <a:latin typeface="+mn-lt"/>
                <a:ea typeface="+mn-ea"/>
                <a:cs typeface="+mn-cs"/>
              </a:rPr>
              <a:t> los 4-6 </a:t>
            </a:r>
            <a:r>
              <a:rPr lang="en-US" sz="1200" b="0" i="0" u="none" strike="noStrike" kern="1200" baseline="0" dirty="0" err="1" smtClean="0">
                <a:solidFill>
                  <a:schemeClr val="tx1"/>
                </a:solidFill>
                <a:latin typeface="+mn-lt"/>
                <a:ea typeface="+mn-ea"/>
                <a:cs typeface="+mn-cs"/>
              </a:rPr>
              <a:t>comprimidos</a:t>
            </a:r>
            <a:r>
              <a:rPr lang="en-US" sz="1200" b="0" i="0" u="none" strike="noStrike" kern="1200" baseline="0" dirty="0" smtClean="0">
                <a:solidFill>
                  <a:schemeClr val="tx1"/>
                </a:solidFill>
                <a:latin typeface="+mn-lt"/>
                <a:ea typeface="+mn-ea"/>
                <a:cs typeface="+mn-cs"/>
              </a:rPr>
              <a:t>).</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33</a:t>
            </a:fld>
            <a:endParaRPr lang="en-US"/>
          </a:p>
        </p:txBody>
      </p:sp>
    </p:spTree>
    <p:extLst>
      <p:ext uri="{BB962C8B-B14F-4D97-AF65-F5344CB8AC3E}">
        <p14:creationId xmlns="" xmlns:p14="http://schemas.microsoft.com/office/powerpoint/2010/main" val="144453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Estudio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randomizado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controlado</a:t>
            </a:r>
            <a:r>
              <a:rPr lang="en-US" sz="1200" b="0" i="0" u="none" strike="noStrike" kern="1200" baseline="0" dirty="0" smtClean="0">
                <a:solidFill>
                  <a:schemeClr val="tx1"/>
                </a:solidFill>
                <a:latin typeface="+mn-lt"/>
                <a:ea typeface="+mn-ea"/>
                <a:cs typeface="+mn-cs"/>
              </a:rPr>
              <a:t> en el </a:t>
            </a:r>
            <a:r>
              <a:rPr lang="en-US" sz="1200" b="0" i="0" u="none" strike="noStrike" kern="1200" baseline="0" dirty="0" err="1" smtClean="0">
                <a:solidFill>
                  <a:schemeClr val="tx1"/>
                </a:solidFill>
                <a:latin typeface="+mn-lt"/>
                <a:ea typeface="+mn-ea"/>
                <a:cs typeface="+mn-cs"/>
              </a:rPr>
              <a:t>cual</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incluyó</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mujeres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habían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tenido</a:t>
            </a:r>
            <a:r>
              <a:rPr lang="en-US" sz="1200" b="0" i="0" u="none" strike="noStrike" kern="1200" baseline="0" dirty="0" smtClean="0">
                <a:solidFill>
                  <a:schemeClr val="tx1"/>
                </a:solidFill>
                <a:latin typeface="+mn-lt"/>
                <a:ea typeface="+mn-ea"/>
                <a:cs typeface="+mn-cs"/>
              </a:rPr>
              <a:t> un </a:t>
            </a:r>
            <a:r>
              <a:rPr lang="en-US" sz="1200" b="0" i="0" u="none" strike="noStrike" kern="1200" baseline="0" dirty="0" err="1" smtClean="0">
                <a:solidFill>
                  <a:schemeClr val="tx1"/>
                </a:solidFill>
                <a:latin typeface="+mn-lt"/>
                <a:ea typeface="+mn-ea"/>
                <a:cs typeface="+mn-cs"/>
              </a:rPr>
              <a:t>episodio</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cesárea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previa</a:t>
            </a:r>
            <a:r>
              <a:rPr lang="en-US" sz="1200" b="0" i="0" u="none" strike="noStrike" kern="1200" baseline="0" dirty="0" smtClean="0">
                <a:solidFill>
                  <a:schemeClr val="tx1"/>
                </a:solidFill>
                <a:latin typeface="+mn-lt"/>
                <a:ea typeface="+mn-ea"/>
                <a:cs typeface="+mn-cs"/>
              </a:rPr>
              <a:t> sin </a:t>
            </a:r>
            <a:r>
              <a:rPr lang="en-US" sz="1200" b="0" i="0" u="none" strike="noStrike" kern="1200" baseline="0" dirty="0" err="1" smtClean="0">
                <a:solidFill>
                  <a:schemeClr val="tx1"/>
                </a:solidFill>
                <a:latin typeface="+mn-lt"/>
                <a:ea typeface="+mn-ea"/>
                <a:cs typeface="+mn-cs"/>
              </a:rPr>
              <a:t>ningún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parto</a:t>
            </a:r>
            <a:r>
              <a:rPr lang="en-US" sz="1200" b="0" i="0" u="none" strike="noStrike" kern="1200" baseline="0" dirty="0" smtClean="0">
                <a:solidFill>
                  <a:schemeClr val="tx1"/>
                </a:solidFill>
                <a:latin typeface="+mn-lt"/>
                <a:ea typeface="+mn-ea"/>
                <a:cs typeface="+mn-cs"/>
              </a:rPr>
              <a:t> vaginal </a:t>
            </a:r>
            <a:r>
              <a:rPr lang="en-US" sz="1200" b="0" i="0" u="none" strike="noStrike" kern="1200" baseline="0" dirty="0" err="1" smtClean="0">
                <a:solidFill>
                  <a:schemeClr val="tx1"/>
                </a:solidFill>
                <a:latin typeface="+mn-lt"/>
                <a:ea typeface="+mn-ea"/>
                <a:cs typeface="+mn-cs"/>
              </a:rPr>
              <a:t>previo</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42</a:t>
            </a:fld>
            <a:endParaRPr lang="en-US"/>
          </a:p>
        </p:txBody>
      </p:sp>
    </p:spTree>
    <p:extLst>
      <p:ext uri="{BB962C8B-B14F-4D97-AF65-F5344CB8AC3E}">
        <p14:creationId xmlns="" xmlns:p14="http://schemas.microsoft.com/office/powerpoint/2010/main" val="3613236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level of statistical significance was 0.05.</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main outcome measures included: </a:t>
            </a:r>
          </a:p>
          <a:p>
            <a:pPr marL="228600" indent="-228600">
              <a:buAutoNum type="arabicParenR"/>
            </a:pPr>
            <a:r>
              <a:rPr lang="en-US" sz="1200" b="0" i="0" u="none" strike="noStrike" kern="1200" baseline="0" dirty="0" smtClean="0">
                <a:solidFill>
                  <a:schemeClr val="tx1"/>
                </a:solidFill>
                <a:latin typeface="+mn-lt"/>
                <a:ea typeface="+mn-ea"/>
                <a:cs typeface="+mn-cs"/>
              </a:rPr>
              <a:t>ease of entry of the (outpatient hysteroscopy) OH into the cervix recorded on a 5-point </a:t>
            </a:r>
            <a:r>
              <a:rPr lang="en-US" sz="1200" b="0" i="0" u="none" strike="noStrike" kern="1200" baseline="0" dirty="0" err="1" smtClean="0">
                <a:solidFill>
                  <a:schemeClr val="tx1"/>
                </a:solidFill>
                <a:latin typeface="+mn-lt"/>
                <a:ea typeface="+mn-ea"/>
                <a:cs typeface="+mn-cs"/>
              </a:rPr>
              <a:t>Likert</a:t>
            </a:r>
            <a:r>
              <a:rPr lang="en-US" sz="1200" b="0" i="0" u="none" strike="noStrike" kern="1200" baseline="0" dirty="0" smtClean="0">
                <a:solidFill>
                  <a:schemeClr val="tx1"/>
                </a:solidFill>
                <a:latin typeface="+mn-lt"/>
                <a:ea typeface="+mn-ea"/>
                <a:cs typeface="+mn-cs"/>
              </a:rPr>
              <a:t> scale (11): very difficult= 1, difficult = 2, fair = 3, easy = 4, and very easy = 5; </a:t>
            </a:r>
          </a:p>
          <a:p>
            <a:pPr marL="228600" indent="-228600">
              <a:buAutoNum type="arabicParenR"/>
            </a:pPr>
            <a:r>
              <a:rPr lang="en-US" sz="1200" b="0" i="0" u="none" strike="noStrike" kern="1200" baseline="0" dirty="0" smtClean="0">
                <a:solidFill>
                  <a:schemeClr val="tx1"/>
                </a:solidFill>
                <a:latin typeface="+mn-lt"/>
                <a:ea typeface="+mn-ea"/>
                <a:cs typeface="+mn-cs"/>
              </a:rPr>
              <a:t>procedural time from introduction of the OH through the external cervical </a:t>
            </a:r>
            <a:r>
              <a:rPr lang="en-US" sz="1200" b="0" i="0" u="none" strike="noStrike" kern="1200" baseline="0" dirty="0" err="1" smtClean="0">
                <a:solidFill>
                  <a:schemeClr val="tx1"/>
                </a:solidFill>
                <a:latin typeface="+mn-lt"/>
                <a:ea typeface="+mn-ea"/>
                <a:cs typeface="+mn-cs"/>
              </a:rPr>
              <a:t>os</a:t>
            </a:r>
            <a:r>
              <a:rPr lang="en-US" sz="1200" b="0" i="0" u="none" strike="noStrike" kern="1200" baseline="0" dirty="0" smtClean="0">
                <a:solidFill>
                  <a:schemeClr val="tx1"/>
                </a:solidFill>
                <a:latin typeface="+mn-lt"/>
                <a:ea typeface="+mn-ea"/>
                <a:cs typeface="+mn-cs"/>
              </a:rPr>
              <a:t> and the visualization of the uterine cavity; </a:t>
            </a:r>
          </a:p>
          <a:p>
            <a:r>
              <a:rPr lang="en-US" sz="1200" b="0" i="0" u="none" strike="noStrike" kern="1200" baseline="0" dirty="0" smtClean="0">
                <a:solidFill>
                  <a:schemeClr val="tx1"/>
                </a:solidFill>
                <a:latin typeface="+mn-lt"/>
                <a:ea typeface="+mn-ea"/>
                <a:cs typeface="+mn-cs"/>
              </a:rPr>
              <a:t>3) patient acceptability recorded by the patient on a 5-point </a:t>
            </a:r>
            <a:r>
              <a:rPr lang="en-US" sz="1200" b="0" i="0" u="none" strike="noStrike" kern="1200" baseline="0" dirty="0" err="1" smtClean="0">
                <a:solidFill>
                  <a:schemeClr val="tx1"/>
                </a:solidFill>
                <a:latin typeface="+mn-lt"/>
                <a:ea typeface="+mn-ea"/>
                <a:cs typeface="+mn-cs"/>
              </a:rPr>
              <a:t>Likert</a:t>
            </a:r>
            <a:r>
              <a:rPr lang="en-US" sz="1200" b="0" i="0" u="none" strike="noStrike" kern="1200" baseline="0" dirty="0" smtClean="0">
                <a:solidFill>
                  <a:schemeClr val="tx1"/>
                </a:solidFill>
                <a:latin typeface="+mn-lt"/>
                <a:ea typeface="+mn-ea"/>
                <a:cs typeface="+mn-cs"/>
              </a:rPr>
              <a:t> scale; </a:t>
            </a:r>
          </a:p>
          <a:p>
            <a:r>
              <a:rPr lang="en-US" sz="1200" b="0" i="0" u="none" strike="noStrike" kern="1200" baseline="0" dirty="0" smtClean="0">
                <a:solidFill>
                  <a:schemeClr val="tx1"/>
                </a:solidFill>
                <a:latin typeface="+mn-lt"/>
                <a:ea typeface="+mn-ea"/>
                <a:cs typeface="+mn-cs"/>
              </a:rPr>
              <a:t>4) Pain scoring recorded by the patient on a 10-point visual analog scale (VAS) (12); </a:t>
            </a:r>
          </a:p>
          <a:p>
            <a:r>
              <a:rPr lang="en-US" sz="1200" b="0" i="0" u="none" strike="noStrike" kern="1200" baseline="0" dirty="0" smtClean="0">
                <a:solidFill>
                  <a:schemeClr val="tx1"/>
                </a:solidFill>
                <a:latin typeface="+mn-lt"/>
                <a:ea typeface="+mn-ea"/>
                <a:cs typeface="+mn-cs"/>
              </a:rPr>
              <a:t>5) side effects of misoprostol;</a:t>
            </a:r>
          </a:p>
          <a:p>
            <a:r>
              <a:rPr lang="en-US" sz="1200" b="0" i="0" u="none" strike="noStrike" kern="1200" baseline="0" dirty="0" smtClean="0">
                <a:solidFill>
                  <a:schemeClr val="tx1"/>
                </a:solidFill>
                <a:latin typeface="+mn-lt"/>
                <a:ea typeface="+mn-ea"/>
                <a:cs typeface="+mn-cs"/>
              </a:rPr>
              <a:t>6) complications of OH.</a:t>
            </a:r>
            <a:r>
              <a:rPr lang="es-ES" dirty="0" smtClean="0"/>
              <a:t>Todos los </a:t>
            </a:r>
            <a:r>
              <a:rPr lang="es-ES" dirty="0" err="1" smtClean="0"/>
              <a:t>endopoints</a:t>
            </a:r>
            <a:r>
              <a:rPr lang="es-ES" dirty="0" smtClean="0"/>
              <a:t> de eficacia mostraron Diferencia</a:t>
            </a:r>
            <a:r>
              <a:rPr lang="es-ES" baseline="0" dirty="0" smtClean="0"/>
              <a:t> Significativa (DS, p≤0,05).</a:t>
            </a:r>
          </a:p>
          <a:p>
            <a:endParaRPr lang="es-ES" baseline="0" dirty="0" smtClean="0"/>
          </a:p>
          <a:p>
            <a:r>
              <a:rPr lang="en-US" sz="1200" b="0" i="0" u="none" strike="noStrike" kern="1200" baseline="0" dirty="0" smtClean="0">
                <a:solidFill>
                  <a:schemeClr val="tx1"/>
                </a:solidFill>
                <a:latin typeface="+mn-lt"/>
                <a:ea typeface="+mn-ea"/>
                <a:cs typeface="+mn-cs"/>
              </a:rPr>
              <a:t>Side effects of misoprostol were minor and transient; nausea was reported in seven patients (9.3%), vomiting in two patients (2.7%), abdominal pain in six patients (8.0%), diarrhea in four patients (5.3%), fever in three patients (4.0%) and shivering in three patients (4.0%). These side effects were also not significantly higher than in the control group. There were no cases of vaginal bleeding or spotting related to misoprostol use. No complications were reported from the use of OH in our series.</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43</a:t>
            </a:fld>
            <a:endParaRPr lang="en-US"/>
          </a:p>
        </p:txBody>
      </p:sp>
    </p:spTree>
    <p:extLst>
      <p:ext uri="{BB962C8B-B14F-4D97-AF65-F5344CB8AC3E}">
        <p14:creationId xmlns="" xmlns:p14="http://schemas.microsoft.com/office/powerpoint/2010/main" val="1073995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err="1" smtClean="0">
                <a:solidFill>
                  <a:schemeClr val="tx1"/>
                </a:solidFill>
                <a:latin typeface="+mn-lt"/>
                <a:ea typeface="+mn-ea"/>
                <a:cs typeface="+mn-cs"/>
              </a:rPr>
              <a:t>Inlcusion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criteria</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Patients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with</a:t>
            </a:r>
            <a:r>
              <a:rPr lang="es-ES" sz="1200" b="0" i="0" u="none" strike="noStrike" kern="1200" baseline="0" dirty="0" smtClean="0">
                <a:solidFill>
                  <a:schemeClr val="tx1"/>
                </a:solidFill>
                <a:latin typeface="+mn-lt"/>
                <a:ea typeface="+mn-ea"/>
                <a:cs typeface="+mn-cs"/>
              </a:rPr>
              <a:t> a </a:t>
            </a:r>
            <a:r>
              <a:rPr lang="es-ES" sz="1200" b="0" i="0" u="none" strike="noStrike" kern="1200" baseline="0" dirty="0" err="1" smtClean="0">
                <a:solidFill>
                  <a:schemeClr val="tx1"/>
                </a:solidFill>
                <a:latin typeface="+mn-lt"/>
                <a:ea typeface="+mn-ea"/>
                <a:cs typeface="+mn-cs"/>
              </a:rPr>
              <a:t>indication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diagnostic</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hysteroscopy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menstrual </a:t>
            </a:r>
            <a:r>
              <a:rPr lang="es-ES" sz="1200" b="0" i="0" u="none" strike="noStrike" kern="1200" baseline="0" dirty="0" err="1" smtClean="0">
                <a:solidFill>
                  <a:schemeClr val="tx1"/>
                </a:solidFill>
                <a:latin typeface="+mn-lt"/>
                <a:ea typeface="+mn-ea"/>
                <a:cs typeface="+mn-cs"/>
              </a:rPr>
              <a:t>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reproductive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problems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postmenopausal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bleeding</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primary purpose of this double-blind placebo-controlled randomized study was to compare objectively the force needed to dilate the cervix using a cervical tonometer, which</a:t>
            </a:r>
          </a:p>
          <a:p>
            <a:r>
              <a:rPr lang="en-US" sz="1200" b="0" i="0" u="none" strike="noStrike" kern="1200" baseline="0" dirty="0" smtClean="0">
                <a:solidFill>
                  <a:schemeClr val="tx1"/>
                </a:solidFill>
                <a:latin typeface="+mn-lt"/>
                <a:ea typeface="+mn-ea"/>
                <a:cs typeface="+mn-cs"/>
              </a:rPr>
              <a:t>is considered the gold standard for this purpose.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Pain-related measurements were recorded at baseline and after the dilatation of the cervix to 6 mm. The pain after dilatation reported was significantly lower in the misoprostol group than in the placebo group (42.1 </a:t>
            </a:r>
            <a:r>
              <a:rPr lang="en-US" sz="1200" b="0" i="0" u="none" strike="noStrike" kern="1200" baseline="0" dirty="0" err="1" smtClean="0">
                <a:solidFill>
                  <a:schemeClr val="tx1"/>
                </a:solidFill>
                <a:latin typeface="+mn-lt"/>
                <a:ea typeface="+mn-ea"/>
                <a:cs typeface="+mn-cs"/>
              </a:rPr>
              <a:t>vs</a:t>
            </a:r>
            <a:r>
              <a:rPr lang="en-US" sz="1200" b="0" i="0" u="none" strike="noStrike" kern="1200" baseline="0" dirty="0" smtClean="0">
                <a:solidFill>
                  <a:schemeClr val="tx1"/>
                </a:solidFill>
                <a:latin typeface="+mn-lt"/>
                <a:ea typeface="+mn-ea"/>
                <a:cs typeface="+mn-cs"/>
              </a:rPr>
              <a:t> 57.2, p5.004). In addition, the pain after dilatation was significantly correlated with the force needed to dilate the cervix at 6 mm in all patients (r=0.29, p &lt;.01), but not with the force needed at 3, 4, or 5 mm. Because the pain after dilatation was correlated with baseline pain (r=0.30, p=5.005), we compared the pain scores after dilatation by adjusting to baseline level of pain to minimize the possible confounding effect. After the adjustment for baseline pain, the difference between the misoprostol and the placebo groups remained statistically significant . The need for analgesia or anesthesia with a </a:t>
            </a:r>
            <a:r>
              <a:rPr lang="en-US" sz="1200" b="0" i="0" u="none" strike="noStrike" kern="1200" baseline="0" dirty="0" err="1" smtClean="0">
                <a:solidFill>
                  <a:schemeClr val="tx1"/>
                </a:solidFill>
                <a:latin typeface="+mn-lt"/>
                <a:ea typeface="+mn-ea"/>
                <a:cs typeface="+mn-cs"/>
              </a:rPr>
              <a:t>paracervical</a:t>
            </a:r>
            <a:r>
              <a:rPr lang="en-US" sz="1200" b="0" i="0" u="none" strike="noStrike" kern="1200" baseline="0" dirty="0" smtClean="0">
                <a:solidFill>
                  <a:schemeClr val="tx1"/>
                </a:solidFill>
                <a:latin typeface="+mn-lt"/>
                <a:ea typeface="+mn-ea"/>
                <a:cs typeface="+mn-cs"/>
              </a:rPr>
              <a:t> block during the procedure for the misoprostol and the placebo groups were similar. </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45</a:t>
            </a:fld>
            <a:endParaRPr lang="en-US"/>
          </a:p>
        </p:txBody>
      </p:sp>
    </p:spTree>
    <p:extLst>
      <p:ext uri="{BB962C8B-B14F-4D97-AF65-F5344CB8AC3E}">
        <p14:creationId xmlns="" xmlns:p14="http://schemas.microsoft.com/office/powerpoint/2010/main" val="2489857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main reported side effect was pelvic cramps, which was much more frequent in the misoprostol group (45% </a:t>
            </a:r>
            <a:r>
              <a:rPr lang="en-US" sz="1200" b="0" i="0" u="none" strike="noStrike" kern="1200" baseline="0" dirty="0" err="1" smtClean="0">
                <a:solidFill>
                  <a:schemeClr val="tx1"/>
                </a:solidFill>
                <a:latin typeface="+mn-lt"/>
                <a:ea typeface="+mn-ea"/>
                <a:cs typeface="+mn-cs"/>
              </a:rPr>
              <a:t>vs</a:t>
            </a:r>
            <a:r>
              <a:rPr lang="en-US" sz="1200" b="0" i="0" u="none" strike="noStrike" kern="1200" baseline="0" dirty="0" smtClean="0">
                <a:solidFill>
                  <a:schemeClr val="tx1"/>
                </a:solidFill>
                <a:latin typeface="+mn-lt"/>
                <a:ea typeface="+mn-ea"/>
                <a:cs typeface="+mn-cs"/>
              </a:rPr>
              <a:t> 8%, p ,.001).</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46</a:t>
            </a:fld>
            <a:endParaRPr lang="en-US"/>
          </a:p>
        </p:txBody>
      </p:sp>
    </p:spTree>
    <p:extLst>
      <p:ext uri="{BB962C8B-B14F-4D97-AF65-F5344CB8AC3E}">
        <p14:creationId xmlns="" xmlns:p14="http://schemas.microsoft.com/office/powerpoint/2010/main" val="665773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inclusion criteria were being </a:t>
            </a:r>
            <a:r>
              <a:rPr lang="en-US" sz="1200" b="1" i="0" u="none" strike="noStrike" kern="1200" baseline="0" dirty="0" err="1" smtClean="0">
                <a:solidFill>
                  <a:schemeClr val="tx1"/>
                </a:solidFill>
                <a:latin typeface="+mn-lt"/>
                <a:ea typeface="+mn-ea"/>
                <a:cs typeface="+mn-cs"/>
              </a:rPr>
              <a:t>perimenopausal</a:t>
            </a:r>
            <a:r>
              <a:rPr lang="en-US" sz="1200" b="1" i="0" u="none" strike="noStrike" kern="1200" baseline="0" dirty="0" smtClean="0">
                <a:solidFill>
                  <a:schemeClr val="tx1"/>
                </a:solidFill>
                <a:latin typeface="+mn-lt"/>
                <a:ea typeface="+mn-ea"/>
                <a:cs typeface="+mn-cs"/>
              </a:rPr>
              <a:t> or postmenopausal</a:t>
            </a:r>
            <a:r>
              <a:rPr lang="en-US" sz="1200" b="0" i="0" u="none" strike="noStrike" kern="1200" baseline="0" dirty="0" smtClean="0">
                <a:solidFill>
                  <a:schemeClr val="tx1"/>
                </a:solidFill>
                <a:latin typeface="+mn-lt"/>
                <a:ea typeface="+mn-ea"/>
                <a:cs typeface="+mn-cs"/>
              </a:rPr>
              <a:t>; having a definite indication for hysteroscopy.</a:t>
            </a:r>
          </a:p>
          <a:p>
            <a:endParaRPr lang="es-E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Pretreatment with misoprostol significantly reduced the resistance of the cervix. Twenty seven women (52.9%) required cervical dilation in the misoprostol group compared with 53 (98.1%) in the control group ( P &lt;0.0001). The largest size of </a:t>
            </a:r>
            <a:r>
              <a:rPr lang="en-US" sz="1200" b="0" i="0" u="none" strike="noStrike" kern="1200" baseline="0" dirty="0" err="1" smtClean="0">
                <a:solidFill>
                  <a:schemeClr val="tx1"/>
                </a:solidFill>
                <a:latin typeface="+mn-lt"/>
                <a:ea typeface="+mn-ea"/>
                <a:cs typeface="+mn-cs"/>
              </a:rPr>
              <a:t>Hegar</a:t>
            </a:r>
            <a:r>
              <a:rPr lang="en-US" sz="1200" b="0" i="0" u="none" strike="noStrike" kern="1200" baseline="0" dirty="0" smtClean="0">
                <a:solidFill>
                  <a:schemeClr val="tx1"/>
                </a:solidFill>
                <a:latin typeface="+mn-lt"/>
                <a:ea typeface="+mn-ea"/>
                <a:cs typeface="+mn-cs"/>
              </a:rPr>
              <a:t> dilators inserted without resistance into the cervix in the misoprostol and the control groups were 7.6±1.4 and 5.0 ±1.1 mm, respectively ( P &lt;0.0001). The mean procedure duration was similar in the 2 groups. No operative complications were observed. Two women (3.9%) reported mild lower abdominal pain after misoprostol insertion, but no medication was needed.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similar effect of misoprostol on cervical dilation was found in a subgroup of postmenopausal women.</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47</a:t>
            </a:fld>
            <a:endParaRPr lang="en-US"/>
          </a:p>
        </p:txBody>
      </p:sp>
    </p:spTree>
    <p:extLst>
      <p:ext uri="{BB962C8B-B14F-4D97-AF65-F5344CB8AC3E}">
        <p14:creationId xmlns="" xmlns:p14="http://schemas.microsoft.com/office/powerpoint/2010/main" val="9748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El ácido de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principal metabolito activo de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se une fuertemente a proteínas plasmáticas, con valores en torno al 80 - 90%. La unión del fármaco a proteínas plasmáticas es independiente de la concentración plasmática de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o de sus metabolitos, cuando se administra a </a:t>
            </a:r>
            <a:r>
              <a:rPr lang="en-US" sz="1200" b="0" i="0" u="none" strike="noStrike" kern="1200" baseline="0" dirty="0" err="1" smtClean="0">
                <a:solidFill>
                  <a:schemeClr val="tx1"/>
                </a:solidFill>
                <a:latin typeface="+mn-lt"/>
                <a:ea typeface="+mn-ea"/>
                <a:cs typeface="+mn-cs"/>
              </a:rPr>
              <a:t>dosis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terapéuticas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ficha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tecnica</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s-ES" dirty="0" smtClean="0"/>
              <a:t>Después de la administración vía vaginal, en todas las pacientes,</a:t>
            </a:r>
            <a:r>
              <a:rPr lang="es-ES" baseline="0" dirty="0" smtClean="0"/>
              <a:t> se produjo un aumento gradual de las concentraciones de Ac </a:t>
            </a:r>
            <a:r>
              <a:rPr lang="es-ES" baseline="0" dirty="0" err="1" smtClean="0"/>
              <a:t>misoprostólico</a:t>
            </a:r>
            <a:r>
              <a:rPr lang="es-ES" baseline="0" dirty="0" smtClean="0"/>
              <a:t>, alcanzando niveles más altos entre los 60 y 120 minutos (80±27 min respecto vía oral, p&lt; 0,001) , y disminuyendo lentamente alcanzando el 61% del nivel máximo a los 240 minutos de la administración.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990099"/>
                </a:solidFill>
                <a:latin typeface="Candara" pitchFamily="34" charset="0"/>
              </a:rPr>
              <a:t>Los niveles plasmáticos permanecen relativamente estables hasta 6 h tras su administración.</a:t>
            </a:r>
          </a:p>
          <a:p>
            <a:endParaRPr lang="es-ES" baseline="0" dirty="0" smtClean="0"/>
          </a:p>
          <a:p>
            <a:r>
              <a:rPr lang="es-ES" baseline="0" dirty="0" smtClean="0"/>
              <a:t>Administración oral: el </a:t>
            </a:r>
            <a:r>
              <a:rPr lang="es-ES" baseline="0" dirty="0" err="1" smtClean="0"/>
              <a:t>ác</a:t>
            </a:r>
            <a:r>
              <a:rPr lang="es-ES" baseline="0" dirty="0" smtClean="0"/>
              <a:t> </a:t>
            </a:r>
            <a:r>
              <a:rPr lang="es-ES" baseline="0" dirty="0" err="1" smtClean="0"/>
              <a:t>misoprostólico</a:t>
            </a:r>
            <a:r>
              <a:rPr lang="es-ES" baseline="0" dirty="0" smtClean="0"/>
              <a:t> alcanza niveles más altos entre 12,5 y 60 min. Los niveles caen bruscamente para el  minuto 120 y después se mantiene en límites bajos durante el resto del tiempo.</a:t>
            </a:r>
          </a:p>
          <a:p>
            <a:endParaRPr lang="es-ES" baseline="0" dirty="0" smtClean="0"/>
          </a:p>
          <a:p>
            <a:r>
              <a:rPr lang="es-ES" sz="1200" b="0" i="0" u="none" strike="noStrike" kern="1200" baseline="0" dirty="0" smtClean="0">
                <a:solidFill>
                  <a:schemeClr val="tx1"/>
                </a:solidFill>
                <a:latin typeface="+mn-lt"/>
                <a:ea typeface="+mn-ea"/>
                <a:cs typeface="+mn-cs"/>
              </a:rPr>
              <a:t>La biodisponibilidad del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por vía vaginal, es tres veces mayor que por vía oral. (Ficha técnica)</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3</a:t>
            </a:fld>
            <a:endParaRPr lang="en-US"/>
          </a:p>
        </p:txBody>
      </p:sp>
    </p:spTree>
    <p:extLst>
      <p:ext uri="{BB962C8B-B14F-4D97-AF65-F5344CB8AC3E}">
        <p14:creationId xmlns="" xmlns:p14="http://schemas.microsoft.com/office/powerpoint/2010/main" val="43309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s-ES_tradnl"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Epoprostenol</a:t>
            </a:r>
            <a:r>
              <a:rPr lang="es-ES" dirty="0" smtClean="0"/>
              <a:t> (</a:t>
            </a:r>
            <a:r>
              <a:rPr lang="es-ES" dirty="0" err="1" smtClean="0"/>
              <a:t>Flolan</a:t>
            </a:r>
            <a:r>
              <a:rPr lang="es-ES" smtClean="0"/>
              <a:t>)</a:t>
            </a:r>
            <a:endParaRPr lang="es-ES"/>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Las prostaglandinas se unen a receptores específicos y realizan su acción tanto en el </a:t>
            </a:r>
            <a:r>
              <a:rPr lang="es-ES" sz="1200" b="0" i="0" u="none" strike="noStrike" kern="1200" baseline="0" dirty="0" err="1" smtClean="0">
                <a:solidFill>
                  <a:schemeClr val="tx1"/>
                </a:solidFill>
                <a:latin typeface="+mn-lt"/>
                <a:ea typeface="+mn-ea"/>
                <a:cs typeface="+mn-cs"/>
              </a:rPr>
              <a:t>miometrio</a:t>
            </a:r>
            <a:r>
              <a:rPr lang="es-ES" sz="1200" b="0" i="0" u="none" strike="noStrike" kern="1200" baseline="0" dirty="0" smtClean="0">
                <a:solidFill>
                  <a:schemeClr val="tx1"/>
                </a:solidFill>
                <a:latin typeface="+mn-lt"/>
                <a:ea typeface="+mn-ea"/>
                <a:cs typeface="+mn-cs"/>
              </a:rPr>
              <a:t> (produciendo contracciones) como a nivel del </a:t>
            </a:r>
            <a:r>
              <a:rPr lang="es-ES" sz="1200" b="0" i="0" u="none" strike="noStrike" kern="1200" baseline="0" dirty="0" err="1" smtClean="0">
                <a:solidFill>
                  <a:schemeClr val="tx1"/>
                </a:solidFill>
                <a:latin typeface="+mn-lt"/>
                <a:ea typeface="+mn-ea"/>
                <a:cs typeface="+mn-cs"/>
              </a:rPr>
              <a:t>cervix</a:t>
            </a:r>
            <a:r>
              <a:rPr lang="es-ES" sz="1200" b="0" i="0" u="none" strike="noStrike" kern="1200" baseline="0" dirty="0" smtClean="0">
                <a:solidFill>
                  <a:schemeClr val="tx1"/>
                </a:solidFill>
                <a:latin typeface="+mn-lt"/>
                <a:ea typeface="+mn-ea"/>
                <a:cs typeface="+mn-cs"/>
              </a:rPr>
              <a:t> (produciendo cambios en la matriz celular del colágeno). </a:t>
            </a:r>
          </a:p>
          <a:p>
            <a:endParaRPr lang="es-E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Las prostaglandinas estimulan y coordinan la </a:t>
            </a:r>
            <a:r>
              <a:rPr lang="es-ES" sz="1200" b="1" i="0" u="none" strike="noStrike" kern="1200" baseline="0" dirty="0" smtClean="0">
                <a:solidFill>
                  <a:schemeClr val="tx1"/>
                </a:solidFill>
                <a:latin typeface="+mn-lt"/>
                <a:ea typeface="+mn-ea"/>
                <a:cs typeface="+mn-cs"/>
              </a:rPr>
              <a:t>actividad </a:t>
            </a:r>
            <a:r>
              <a:rPr lang="es-ES" sz="1200" b="1" i="0" u="none" strike="noStrike" kern="1200" baseline="0" dirty="0" err="1" smtClean="0">
                <a:solidFill>
                  <a:schemeClr val="tx1"/>
                </a:solidFill>
                <a:latin typeface="+mn-lt"/>
                <a:ea typeface="+mn-ea"/>
                <a:cs typeface="+mn-cs"/>
              </a:rPr>
              <a:t>miometrial</a:t>
            </a:r>
            <a:r>
              <a:rPr lang="es-ES" sz="1200" b="1" i="0" u="none" strike="noStrike" kern="1200" baseline="0" dirty="0" smtClean="0">
                <a:solidFill>
                  <a:schemeClr val="tx1"/>
                </a:solidFill>
                <a:latin typeface="+mn-lt"/>
                <a:ea typeface="+mn-ea"/>
                <a:cs typeface="+mn-cs"/>
              </a:rPr>
              <a:t> </a:t>
            </a:r>
            <a:r>
              <a:rPr lang="es-ES" sz="1200" b="0" i="0" u="none" strike="noStrike" kern="1200" baseline="0" dirty="0" smtClean="0">
                <a:solidFill>
                  <a:schemeClr val="tx1"/>
                </a:solidFill>
                <a:latin typeface="+mn-lt"/>
                <a:ea typeface="+mn-ea"/>
                <a:cs typeface="+mn-cs"/>
              </a:rPr>
              <a:t>a través de:</a:t>
            </a:r>
          </a:p>
          <a:p>
            <a:r>
              <a:rPr lang="es-ES" sz="1200" b="0" i="0" u="none" strike="noStrike" kern="1200" baseline="0" dirty="0" smtClean="0">
                <a:solidFill>
                  <a:schemeClr val="tx1"/>
                </a:solidFill>
                <a:latin typeface="+mn-lt"/>
                <a:ea typeface="+mn-ea"/>
                <a:cs typeface="+mn-cs"/>
              </a:rPr>
              <a:t>• liberación de calcio del retículo </a:t>
            </a:r>
            <a:r>
              <a:rPr lang="es-ES" sz="1200" b="0" i="0" u="none" strike="noStrike" kern="1200" baseline="0" dirty="0" err="1" smtClean="0">
                <a:solidFill>
                  <a:schemeClr val="tx1"/>
                </a:solidFill>
                <a:latin typeface="+mn-lt"/>
                <a:ea typeface="+mn-ea"/>
                <a:cs typeface="+mn-cs"/>
              </a:rPr>
              <a:t>endoplásmico</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 apertura de los canales del calcio dependientes de receptor y,</a:t>
            </a:r>
          </a:p>
          <a:p>
            <a:r>
              <a:rPr lang="es-ES" sz="1200" b="0" i="0" u="none" strike="noStrike" kern="1200" baseline="0" dirty="0" smtClean="0">
                <a:solidFill>
                  <a:schemeClr val="tx1"/>
                </a:solidFill>
                <a:latin typeface="+mn-lt"/>
                <a:ea typeface="+mn-ea"/>
                <a:cs typeface="+mn-cs"/>
              </a:rPr>
              <a:t>• estimulando o inhibiendo el sistema </a:t>
            </a:r>
            <a:r>
              <a:rPr lang="es-ES" sz="1200" b="0" i="0" u="none" strike="noStrike" kern="1200" baseline="0" dirty="0" err="1" smtClean="0">
                <a:solidFill>
                  <a:schemeClr val="tx1"/>
                </a:solidFill>
                <a:latin typeface="+mn-lt"/>
                <a:ea typeface="+mn-ea"/>
                <a:cs typeface="+mn-cs"/>
              </a:rPr>
              <a:t>adenil-ciclasa</a:t>
            </a:r>
            <a:r>
              <a:rPr lang="es-ES" sz="1200" b="0" i="0" u="none" strike="noStrike" kern="1200" baseline="0" dirty="0" smtClean="0">
                <a:solidFill>
                  <a:schemeClr val="tx1"/>
                </a:solidFill>
                <a:latin typeface="+mn-lt"/>
                <a:ea typeface="+mn-ea"/>
                <a:cs typeface="+mn-cs"/>
              </a:rPr>
              <a:t> (produciendo tanto </a:t>
            </a:r>
            <a:r>
              <a:rPr lang="en-US" sz="1200" b="0" i="0" u="none" strike="noStrike" kern="1200" baseline="0" dirty="0" err="1" smtClean="0">
                <a:solidFill>
                  <a:schemeClr val="tx1"/>
                </a:solidFill>
                <a:latin typeface="+mn-lt"/>
                <a:ea typeface="+mn-ea"/>
                <a:cs typeface="+mn-cs"/>
              </a:rPr>
              <a:t>relajación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como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contracción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miometrial</a:t>
            </a:r>
            <a:r>
              <a:rPr lang="en-US" sz="1200" b="0" i="0" u="none" strike="noStrike" kern="1200" baseline="0" dirty="0" smtClean="0">
                <a:solidFill>
                  <a:schemeClr val="tx1"/>
                </a:solidFill>
                <a:latin typeface="+mn-lt"/>
                <a:ea typeface="+mn-ea"/>
                <a:cs typeface="+mn-cs"/>
              </a:rPr>
              <a:t>).</a:t>
            </a:r>
            <a:endParaRPr lang="es-E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8</a:t>
            </a:fld>
            <a:endParaRPr lang="en-US"/>
          </a:p>
        </p:txBody>
      </p:sp>
    </p:spTree>
    <p:extLst>
      <p:ext uri="{BB962C8B-B14F-4D97-AF65-F5344CB8AC3E}">
        <p14:creationId xmlns="" xmlns:p14="http://schemas.microsoft.com/office/powerpoint/2010/main" val="2625534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dirty="0" smtClean="0">
                <a:solidFill>
                  <a:srgbClr val="990099"/>
                </a:solidFill>
                <a:latin typeface="Candara" pitchFamily="34" charset="0"/>
              </a:rPr>
              <a:t>A</a:t>
            </a:r>
            <a:r>
              <a:rPr lang="es-ES" sz="1200" b="1" baseline="0" dirty="0" smtClean="0">
                <a:solidFill>
                  <a:srgbClr val="990099"/>
                </a:solidFill>
                <a:latin typeface="Candara" pitchFamily="34" charset="0"/>
              </a:rPr>
              <a:t> nivel del </a:t>
            </a:r>
            <a:r>
              <a:rPr lang="es-ES" sz="1200" b="1" baseline="0" dirty="0" err="1" smtClean="0">
                <a:solidFill>
                  <a:srgbClr val="990099"/>
                </a:solidFill>
                <a:latin typeface="Candara" pitchFamily="34" charset="0"/>
              </a:rPr>
              <a:t>cervix</a:t>
            </a:r>
            <a:endParaRPr lang="es-ES" sz="1200" b="1" baseline="0" dirty="0" smtClean="0">
              <a:solidFill>
                <a:srgbClr val="990099"/>
              </a:solidFill>
              <a:latin typeface="Candara" pitchFamily="34" charset="0"/>
            </a:endParaRPr>
          </a:p>
          <a:p>
            <a:endParaRPr lang="es-ES" sz="1200" b="1" baseline="0" dirty="0" smtClean="0">
              <a:solidFill>
                <a:srgbClr val="990099"/>
              </a:solidFill>
              <a:latin typeface="Candara" pitchFamily="34" charset="0"/>
            </a:endParaRPr>
          </a:p>
          <a:p>
            <a:r>
              <a:rPr lang="es-ES" sz="1200" b="0" dirty="0" err="1" smtClean="0">
                <a:solidFill>
                  <a:srgbClr val="990099"/>
                </a:solidFill>
                <a:latin typeface="Candara" pitchFamily="34" charset="0"/>
              </a:rPr>
              <a:t>Glucosaminoglicanos</a:t>
            </a:r>
            <a:r>
              <a:rPr lang="es-ES" sz="1200" b="0" dirty="0" smtClean="0">
                <a:solidFill>
                  <a:srgbClr val="990099"/>
                </a:solidFill>
                <a:latin typeface="Candara" pitchFamily="34" charset="0"/>
              </a:rPr>
              <a:t>: </a:t>
            </a:r>
            <a:r>
              <a:rPr lang="es-ES" sz="1200" dirty="0" smtClean="0">
                <a:solidFill>
                  <a:srgbClr val="990099"/>
                </a:solidFill>
                <a:latin typeface="Candara" pitchFamily="34" charset="0"/>
              </a:rPr>
              <a:t>el sulfato de </a:t>
            </a:r>
            <a:r>
              <a:rPr lang="es-ES" sz="1200" dirty="0" err="1" smtClean="0">
                <a:solidFill>
                  <a:srgbClr val="990099"/>
                </a:solidFill>
                <a:latin typeface="Candara" pitchFamily="34" charset="0"/>
              </a:rPr>
              <a:t>dermatan</a:t>
            </a:r>
            <a:r>
              <a:rPr lang="es-ES" sz="1200" dirty="0" smtClean="0">
                <a:solidFill>
                  <a:srgbClr val="990099"/>
                </a:solidFill>
                <a:latin typeface="Candara" pitchFamily="34" charset="0"/>
              </a:rPr>
              <a:t> y </a:t>
            </a:r>
            <a:r>
              <a:rPr lang="es-ES" sz="1200" dirty="0" err="1" smtClean="0">
                <a:solidFill>
                  <a:srgbClr val="990099"/>
                </a:solidFill>
                <a:latin typeface="Candara" pitchFamily="34" charset="0"/>
              </a:rPr>
              <a:t>condrocondritilsulfato</a:t>
            </a:r>
            <a:r>
              <a:rPr lang="es-ES" sz="1200" dirty="0" smtClean="0">
                <a:solidFill>
                  <a:srgbClr val="990099"/>
                </a:solidFill>
                <a:latin typeface="Candara" pitchFamily="34" charset="0"/>
              </a:rPr>
              <a:t> mantienen su predominio durante la gestación, de modo tal que proporcionan fijeza a la fibra </a:t>
            </a:r>
            <a:r>
              <a:rPr lang="es-ES" sz="1200" b="1" dirty="0" smtClean="0">
                <a:solidFill>
                  <a:srgbClr val="990099"/>
                </a:solidFill>
                <a:latin typeface="Candara" pitchFamily="34" charset="0"/>
              </a:rPr>
              <a:t>colágena</a:t>
            </a:r>
            <a:r>
              <a:rPr lang="es-ES" sz="1200" dirty="0" smtClean="0">
                <a:solidFill>
                  <a:srgbClr val="990099"/>
                </a:solidFill>
                <a:latin typeface="Candara" pitchFamily="34" charset="0"/>
              </a:rPr>
              <a:t> y favorecen la rigidez cervical; al término de la gravidez disminuyen las concentraciones de estos 2 </a:t>
            </a:r>
            <a:r>
              <a:rPr lang="es-ES" sz="1200" dirty="0" err="1" smtClean="0">
                <a:solidFill>
                  <a:srgbClr val="990099"/>
                </a:solidFill>
                <a:latin typeface="Candara" pitchFamily="34" charset="0"/>
              </a:rPr>
              <a:t>glucosaminoglicanos</a:t>
            </a:r>
            <a:r>
              <a:rPr lang="es-ES" sz="1200" dirty="0" smtClean="0">
                <a:solidFill>
                  <a:srgbClr val="990099"/>
                </a:solidFill>
                <a:latin typeface="Candara" pitchFamily="34" charset="0"/>
              </a:rPr>
              <a:t> y aumentan las de otro: el ácido </a:t>
            </a:r>
            <a:r>
              <a:rPr lang="es-ES" sz="1200" dirty="0" err="1" smtClean="0">
                <a:solidFill>
                  <a:srgbClr val="990099"/>
                </a:solidFill>
                <a:latin typeface="Candara" pitchFamily="34" charset="0"/>
              </a:rPr>
              <a:t>hialurónico</a:t>
            </a:r>
            <a:r>
              <a:rPr lang="es-ES" sz="1200" dirty="0" smtClean="0">
                <a:solidFill>
                  <a:srgbClr val="990099"/>
                </a:solidFill>
                <a:latin typeface="Candara" pitchFamily="34" charset="0"/>
              </a:rPr>
              <a:t>, que  reblandece y </a:t>
            </a:r>
            <a:r>
              <a:rPr lang="es-ES" sz="1200" dirty="0" err="1" smtClean="0">
                <a:solidFill>
                  <a:srgbClr val="990099"/>
                </a:solidFill>
                <a:latin typeface="Candara" pitchFamily="34" charset="0"/>
              </a:rPr>
              <a:t>edematiza</a:t>
            </a:r>
            <a:r>
              <a:rPr lang="es-ES" sz="1200" dirty="0" smtClean="0">
                <a:solidFill>
                  <a:srgbClr val="990099"/>
                </a:solidFill>
                <a:latin typeface="Candara" pitchFamily="34" charset="0"/>
              </a:rPr>
              <a:t> el cérvix</a:t>
            </a:r>
          </a:p>
          <a:p>
            <a:endParaRPr lang="es-ES" sz="1200" dirty="0" smtClean="0">
              <a:solidFill>
                <a:srgbClr val="990099"/>
              </a:solidFill>
              <a:latin typeface="Candara" pitchFamily="34" charset="0"/>
            </a:endParaRPr>
          </a:p>
          <a:p>
            <a:endParaRPr lang="es-ES" dirty="0" smtClean="0"/>
          </a:p>
          <a:p>
            <a:r>
              <a:rPr lang="es-ES" sz="1200" dirty="0" smtClean="0">
                <a:solidFill>
                  <a:srgbClr val="990099"/>
                </a:solidFill>
                <a:latin typeface="Candara" pitchFamily="34" charset="0"/>
              </a:rPr>
              <a:t>También se plantea que estas prostaglandinas, al final del embarazo, activan la acción de las </a:t>
            </a:r>
            <a:r>
              <a:rPr lang="es-ES" sz="1200" dirty="0" err="1" smtClean="0">
                <a:solidFill>
                  <a:srgbClr val="990099"/>
                </a:solidFill>
                <a:latin typeface="Candara" pitchFamily="34" charset="0"/>
              </a:rPr>
              <a:t>colagenasas</a:t>
            </a:r>
            <a:r>
              <a:rPr lang="es-ES" sz="1200" dirty="0" smtClean="0">
                <a:solidFill>
                  <a:srgbClr val="990099"/>
                </a:solidFill>
                <a:latin typeface="Candara" pitchFamily="34" charset="0"/>
              </a:rPr>
              <a:t>: enzimas que degradan las fibras colágenas, y facilitan la sensibilización de receptores de </a:t>
            </a:r>
            <a:r>
              <a:rPr lang="es-ES" sz="1200" dirty="0" err="1" smtClean="0">
                <a:solidFill>
                  <a:srgbClr val="990099"/>
                </a:solidFill>
                <a:latin typeface="Candara" pitchFamily="34" charset="0"/>
              </a:rPr>
              <a:t>oxitocina</a:t>
            </a:r>
            <a:r>
              <a:rPr lang="es-ES" sz="1200" dirty="0" smtClean="0">
                <a:solidFill>
                  <a:srgbClr val="990099"/>
                </a:solidFill>
                <a:latin typeface="Candara" pitchFamily="34" charset="0"/>
              </a:rPr>
              <a:t>. Todas estas acciones les son conferidas al </a:t>
            </a:r>
            <a:r>
              <a:rPr lang="es-ES" sz="1200" dirty="0" err="1" smtClean="0">
                <a:solidFill>
                  <a:srgbClr val="990099"/>
                </a:solidFill>
                <a:latin typeface="Candara" pitchFamily="34" charset="0"/>
              </a:rPr>
              <a:t>misoprostol</a:t>
            </a:r>
            <a:r>
              <a:rPr lang="es-ES" sz="1200" dirty="0" smtClean="0">
                <a:solidFill>
                  <a:srgbClr val="990099"/>
                </a:solidFill>
                <a:latin typeface="Candara" pitchFamily="34" charset="0"/>
              </a:rPr>
              <a:t>; razones que justifican su condición de prostaglandina más usada y aceptada en la práctica. Tiene como PG E1 una acción 10 veces más potente sobre el cuello uterino que la   PG E2.</a:t>
            </a:r>
          </a:p>
          <a:p>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9</a:t>
            </a:fld>
            <a:endParaRPr lang="en-US"/>
          </a:p>
        </p:txBody>
      </p:sp>
    </p:spTree>
    <p:extLst>
      <p:ext uri="{BB962C8B-B14F-4D97-AF65-F5344CB8AC3E}">
        <p14:creationId xmlns="" xmlns:p14="http://schemas.microsoft.com/office/powerpoint/2010/main" val="630198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Después</a:t>
            </a:r>
            <a:r>
              <a:rPr lang="en-US" sz="1200" b="0" i="0" u="none" strike="noStrike" kern="1200" baseline="0" dirty="0" smtClean="0">
                <a:solidFill>
                  <a:schemeClr val="tx1"/>
                </a:solidFill>
                <a:latin typeface="+mn-lt"/>
                <a:ea typeface="+mn-ea"/>
                <a:cs typeface="+mn-cs"/>
              </a:rPr>
              <a:t> de la </a:t>
            </a:r>
            <a:r>
              <a:rPr lang="en-US" sz="1200" b="0" i="0" u="none" strike="noStrike" kern="1200" baseline="0" dirty="0" err="1" smtClean="0">
                <a:solidFill>
                  <a:schemeClr val="tx1"/>
                </a:solidFill>
                <a:latin typeface="+mn-lt"/>
                <a:ea typeface="+mn-ea"/>
                <a:cs typeface="+mn-cs"/>
              </a:rPr>
              <a:t>adminitración</a:t>
            </a:r>
            <a:r>
              <a:rPr lang="en-US" sz="1200" b="0" i="0" u="none" strike="noStrike" kern="1200" baseline="0" dirty="0" smtClean="0">
                <a:solidFill>
                  <a:schemeClr val="tx1"/>
                </a:solidFill>
                <a:latin typeface="+mn-lt"/>
                <a:ea typeface="+mn-ea"/>
                <a:cs typeface="+mn-cs"/>
              </a:rPr>
              <a:t> oral, el </a:t>
            </a:r>
            <a:r>
              <a:rPr lang="en-US" sz="1200" b="0" i="0" u="none" strike="noStrike" kern="1200" baseline="0" dirty="0" err="1" smtClean="0">
                <a:solidFill>
                  <a:schemeClr val="tx1"/>
                </a:solidFill>
                <a:latin typeface="+mn-lt"/>
                <a:ea typeface="+mn-ea"/>
                <a:cs typeface="+mn-cs"/>
              </a:rPr>
              <a:t>efecto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más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rápido</a:t>
            </a:r>
            <a:r>
              <a:rPr lang="en-US" sz="1200" b="0" i="0" u="none" strike="noStrike" kern="1200" baseline="0" dirty="0" smtClean="0">
                <a:solidFill>
                  <a:schemeClr val="tx1"/>
                </a:solidFill>
                <a:latin typeface="+mn-lt"/>
                <a:ea typeface="+mn-ea"/>
                <a:cs typeface="+mn-cs"/>
              </a:rPr>
              <a:t> y el </a:t>
            </a:r>
            <a:r>
              <a:rPr lang="en-US" sz="1200" b="0" i="0" u="none" strike="noStrike" kern="1200" baseline="0" dirty="0" err="1" smtClean="0">
                <a:solidFill>
                  <a:schemeClr val="tx1"/>
                </a:solidFill>
                <a:latin typeface="+mn-lt"/>
                <a:ea typeface="+mn-ea"/>
                <a:cs typeface="+mn-cs"/>
              </a:rPr>
              <a:t>incremento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inicial</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más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pronunciado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después</a:t>
            </a:r>
            <a:r>
              <a:rPr lang="en-US" sz="1200" b="0" i="0" u="none" strike="noStrike" kern="1200" baseline="0" dirty="0" smtClean="0">
                <a:solidFill>
                  <a:schemeClr val="tx1"/>
                </a:solidFill>
                <a:latin typeface="+mn-lt"/>
                <a:ea typeface="+mn-ea"/>
                <a:cs typeface="+mn-cs"/>
              </a:rPr>
              <a:t> de la </a:t>
            </a:r>
            <a:r>
              <a:rPr lang="en-US" sz="1200" b="0" i="0" u="none" strike="noStrike" kern="1200" baseline="0" dirty="0" err="1" smtClean="0">
                <a:solidFill>
                  <a:schemeClr val="tx1"/>
                </a:solidFill>
                <a:latin typeface="+mn-lt"/>
                <a:ea typeface="+mn-ea"/>
                <a:cs typeface="+mn-cs"/>
              </a:rPr>
              <a:t>administracion</a:t>
            </a:r>
            <a:r>
              <a:rPr lang="en-US" sz="1200" b="0" i="0" u="none" strike="noStrike" kern="1200" baseline="0" dirty="0" smtClean="0">
                <a:solidFill>
                  <a:schemeClr val="tx1"/>
                </a:solidFill>
                <a:latin typeface="+mn-lt"/>
                <a:ea typeface="+mn-ea"/>
                <a:cs typeface="+mn-cs"/>
              </a:rPr>
              <a:t> vaginal. </a:t>
            </a:r>
            <a:r>
              <a:rPr lang="en-US" sz="1200" b="0" i="0" u="none" strike="noStrike" kern="1200" baseline="0" dirty="0" err="1" smtClean="0">
                <a:solidFill>
                  <a:schemeClr val="tx1"/>
                </a:solidFill>
                <a:latin typeface="+mn-lt"/>
                <a:ea typeface="+mn-ea"/>
                <a:cs typeface="+mn-cs"/>
              </a:rPr>
              <a:t>Aunque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después</a:t>
            </a:r>
            <a:r>
              <a:rPr lang="en-US" sz="1200" b="0" i="0" u="none" strike="noStrike" kern="1200" baseline="0" dirty="0" smtClean="0">
                <a:solidFill>
                  <a:schemeClr val="tx1"/>
                </a:solidFill>
                <a:latin typeface="+mn-lt"/>
                <a:ea typeface="+mn-ea"/>
                <a:cs typeface="+mn-cs"/>
              </a:rPr>
              <a:t> del </a:t>
            </a:r>
            <a:r>
              <a:rPr lang="en-US" sz="1200" b="0" i="0" u="none" strike="noStrike" kern="1200" baseline="0" dirty="0" err="1" smtClean="0">
                <a:solidFill>
                  <a:schemeClr val="tx1"/>
                </a:solidFill>
                <a:latin typeface="+mn-lt"/>
                <a:ea typeface="+mn-ea"/>
                <a:cs typeface="+mn-cs"/>
              </a:rPr>
              <a:t>tratamiento</a:t>
            </a:r>
            <a:r>
              <a:rPr lang="en-US" sz="1200" b="0" i="0" u="none" strike="noStrike" kern="1200" baseline="0" dirty="0" smtClean="0">
                <a:solidFill>
                  <a:schemeClr val="tx1"/>
                </a:solidFill>
                <a:latin typeface="+mn-lt"/>
                <a:ea typeface="+mn-ea"/>
                <a:cs typeface="+mn-cs"/>
              </a:rPr>
              <a:t> vaginal el </a:t>
            </a:r>
            <a:r>
              <a:rPr lang="en-US" sz="1200" b="0" i="0" u="none" strike="noStrike" kern="1200" baseline="0" dirty="0" err="1" smtClean="0">
                <a:solidFill>
                  <a:schemeClr val="tx1"/>
                </a:solidFill>
                <a:latin typeface="+mn-lt"/>
                <a:ea typeface="+mn-ea"/>
                <a:cs typeface="+mn-cs"/>
              </a:rPr>
              <a:t>aumento</a:t>
            </a:r>
            <a:r>
              <a:rPr lang="en-US" sz="1200" b="0" i="0" u="none" strike="noStrike" kern="1200" baseline="0" dirty="0" smtClean="0">
                <a:solidFill>
                  <a:schemeClr val="tx1"/>
                </a:solidFill>
                <a:latin typeface="+mn-lt"/>
                <a:ea typeface="+mn-ea"/>
                <a:cs typeface="+mn-cs"/>
              </a:rPr>
              <a:t> del </a:t>
            </a:r>
            <a:r>
              <a:rPr lang="en-US" sz="1200" b="0" i="0" u="none" strike="noStrike" kern="1200" baseline="0" dirty="0" err="1" smtClean="0">
                <a:solidFill>
                  <a:schemeClr val="tx1"/>
                </a:solidFill>
                <a:latin typeface="+mn-lt"/>
                <a:ea typeface="+mn-ea"/>
                <a:cs typeface="+mn-cs"/>
              </a:rPr>
              <a:t>tono</a:t>
            </a:r>
            <a:r>
              <a:rPr lang="en-US" sz="1200" b="0" i="0" u="none" strike="noStrike" kern="1200" baseline="0" dirty="0" smtClean="0">
                <a:solidFill>
                  <a:schemeClr val="tx1"/>
                </a:solidFill>
                <a:latin typeface="+mn-lt"/>
                <a:ea typeface="+mn-ea"/>
                <a:cs typeface="+mn-cs"/>
              </a:rPr>
              <a:t> se </a:t>
            </a:r>
            <a:r>
              <a:rPr lang="en-US" sz="1200" b="0" i="0" u="none" strike="noStrike" kern="1200" baseline="0" dirty="0" err="1" smtClean="0">
                <a:solidFill>
                  <a:schemeClr val="tx1"/>
                </a:solidFill>
                <a:latin typeface="+mn-lt"/>
                <a:ea typeface="+mn-ea"/>
                <a:cs typeface="+mn-cs"/>
              </a:rPr>
              <a:t>mantuvo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durante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más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tiempo</a:t>
            </a:r>
            <a:r>
              <a:rPr lang="en-US" sz="1200" b="0" i="0" u="none" strike="noStrike" kern="1200" baseline="0" dirty="0" smtClean="0">
                <a:solidFill>
                  <a:schemeClr val="tx1"/>
                </a:solidFill>
                <a:latin typeface="+mn-lt"/>
                <a:ea typeface="+mn-ea"/>
                <a:cs typeface="+mn-cs"/>
              </a:rPr>
              <a:t>. Las </a:t>
            </a:r>
            <a:r>
              <a:rPr lang="en-US" sz="1200" b="0" i="0" u="none" strike="noStrike" kern="1200" baseline="0" dirty="0" err="1" smtClean="0">
                <a:solidFill>
                  <a:schemeClr val="tx1"/>
                </a:solidFill>
                <a:latin typeface="+mn-lt"/>
                <a:ea typeface="+mn-ea"/>
                <a:cs typeface="+mn-cs"/>
              </a:rPr>
              <a:t>contracciones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uterinas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aumentaron</a:t>
            </a:r>
            <a:r>
              <a:rPr lang="en-US" sz="1200" b="0" i="0" u="none" strike="noStrike" kern="1200" baseline="0" dirty="0" smtClean="0">
                <a:solidFill>
                  <a:schemeClr val="tx1"/>
                </a:solidFill>
                <a:latin typeface="+mn-lt"/>
                <a:ea typeface="+mn-ea"/>
                <a:cs typeface="+mn-cs"/>
              </a:rPr>
              <a:t> de forma </a:t>
            </a:r>
            <a:r>
              <a:rPr lang="en-US" sz="1200" b="0" i="0" u="none" strike="noStrike" kern="1200" baseline="0" dirty="0" err="1" smtClean="0">
                <a:solidFill>
                  <a:schemeClr val="tx1"/>
                </a:solidFill>
                <a:latin typeface="+mn-lt"/>
                <a:ea typeface="+mn-ea"/>
                <a:cs typeface="+mn-cs"/>
              </a:rPr>
              <a:t>lenta</a:t>
            </a:r>
            <a:r>
              <a:rPr lang="en-US" sz="1200" b="0" i="0" u="none" strike="noStrike" kern="1200" baseline="0" dirty="0" smtClean="0">
                <a:solidFill>
                  <a:schemeClr val="tx1"/>
                </a:solidFill>
                <a:latin typeface="+mn-lt"/>
                <a:ea typeface="+mn-ea"/>
                <a:cs typeface="+mn-cs"/>
              </a:rPr>
              <a:t> y </a:t>
            </a:r>
            <a:r>
              <a:rPr lang="en-US" sz="1200" b="0" i="0" u="none" strike="noStrike" kern="1200" baseline="0" dirty="0" err="1" smtClean="0">
                <a:solidFill>
                  <a:schemeClr val="tx1"/>
                </a:solidFill>
                <a:latin typeface="+mn-lt"/>
                <a:ea typeface="+mn-ea"/>
                <a:cs typeface="+mn-cs"/>
              </a:rPr>
              <a:t>progesiva</a:t>
            </a:r>
            <a:r>
              <a:rPr lang="en-US" sz="1200" b="0" i="0" u="none" strike="noStrike" kern="1200" baseline="0" dirty="0" smtClean="0">
                <a:solidFill>
                  <a:schemeClr val="tx1"/>
                </a:solidFill>
                <a:latin typeface="+mn-lt"/>
                <a:ea typeface="+mn-ea"/>
                <a:cs typeface="+mn-cs"/>
              </a:rPr>
              <a:t> en </a:t>
            </a:r>
            <a:r>
              <a:rPr lang="en-US" sz="1200" b="0" i="0" u="none" strike="noStrike" kern="1200" baseline="0" dirty="0" err="1" smtClean="0">
                <a:solidFill>
                  <a:schemeClr val="tx1"/>
                </a:solidFill>
                <a:latin typeface="+mn-lt"/>
                <a:ea typeface="+mn-ea"/>
                <a:cs typeface="+mn-cs"/>
              </a:rPr>
              <a:t>todas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mujeres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recibieron</a:t>
            </a:r>
            <a:r>
              <a:rPr lang="en-US" sz="1200" b="0" i="0" u="none" strike="noStrike" kern="1200" baseline="0" dirty="0" smtClean="0">
                <a:solidFill>
                  <a:schemeClr val="tx1"/>
                </a:solidFill>
                <a:latin typeface="+mn-lt"/>
                <a:ea typeface="+mn-ea"/>
                <a:cs typeface="+mn-cs"/>
              </a:rPr>
              <a:t> misoprostol vaginal (</a:t>
            </a:r>
            <a:r>
              <a:rPr lang="en-US" sz="1200" b="0" i="0" u="none" strike="noStrike" kern="1200" baseline="0" dirty="0" err="1" smtClean="0">
                <a:solidFill>
                  <a:schemeClr val="tx1"/>
                </a:solidFill>
                <a:latin typeface="+mn-lt"/>
                <a:ea typeface="+mn-ea"/>
                <a:cs typeface="+mn-cs"/>
              </a:rPr>
              <a:t>grupo</a:t>
            </a:r>
            <a:r>
              <a:rPr lang="en-US" sz="1200" b="0" i="0" u="none" strike="noStrike" kern="1200" baseline="0" dirty="0" smtClean="0">
                <a:solidFill>
                  <a:schemeClr val="tx1"/>
                </a:solidFill>
                <a:latin typeface="+mn-lt"/>
                <a:ea typeface="+mn-ea"/>
                <a:cs typeface="+mn-cs"/>
              </a:rPr>
              <a:t> 200, n=6 y </a:t>
            </a:r>
            <a:r>
              <a:rPr lang="en-US" sz="1200" b="0" i="0" u="none" strike="noStrike" kern="1200" baseline="0" dirty="0" err="1" smtClean="0">
                <a:solidFill>
                  <a:schemeClr val="tx1"/>
                </a:solidFill>
                <a:latin typeface="+mn-lt"/>
                <a:ea typeface="+mn-ea"/>
                <a:cs typeface="+mn-cs"/>
              </a:rPr>
              <a:t>grupo</a:t>
            </a:r>
            <a:r>
              <a:rPr lang="en-US" sz="1200" b="0" i="0" u="none" strike="noStrike" kern="1200" baseline="0" dirty="0" smtClean="0">
                <a:solidFill>
                  <a:schemeClr val="tx1"/>
                </a:solidFill>
                <a:latin typeface="+mn-lt"/>
                <a:ea typeface="+mn-ea"/>
                <a:cs typeface="+mn-cs"/>
              </a:rPr>
              <a:t> de 400 mcg ,n=9) y </a:t>
            </a:r>
            <a:r>
              <a:rPr lang="en-US" sz="1200" b="0" i="0" u="none" strike="noStrike" kern="1200" baseline="0" dirty="0" err="1" smtClean="0">
                <a:solidFill>
                  <a:schemeClr val="tx1"/>
                </a:solidFill>
                <a:latin typeface="+mn-lt"/>
                <a:ea typeface="+mn-ea"/>
                <a:cs typeface="+mn-cs"/>
              </a:rPr>
              <a:t>sólo</a:t>
            </a:r>
            <a:r>
              <a:rPr lang="en-US" sz="1200" b="0" i="0" u="none" strike="noStrike" kern="1200" baseline="0" dirty="0" smtClean="0">
                <a:solidFill>
                  <a:schemeClr val="tx1"/>
                </a:solidFill>
                <a:latin typeface="+mn-lt"/>
                <a:ea typeface="+mn-ea"/>
                <a:cs typeface="+mn-cs"/>
              </a:rPr>
              <a:t> en 6 de </a:t>
            </a:r>
            <a:r>
              <a:rPr lang="en-US" sz="1200" b="0" i="0" u="none" strike="noStrike" kern="1200" baseline="0" dirty="0" err="1" smtClean="0">
                <a:solidFill>
                  <a:schemeClr val="tx1"/>
                </a:solidFill>
                <a:latin typeface="+mn-lt"/>
                <a:ea typeface="+mn-ea"/>
                <a:cs typeface="+mn-cs"/>
              </a:rPr>
              <a:t>las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mujeres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n-US" sz="1200" b="0" i="0" u="none" strike="noStrike" kern="1200" baseline="0" dirty="0" smtClean="0">
                <a:solidFill>
                  <a:schemeClr val="tx1"/>
                </a:solidFill>
                <a:latin typeface="+mn-lt"/>
                <a:ea typeface="+mn-ea"/>
                <a:cs typeface="+mn-cs"/>
              </a:rPr>
              <a:t> lo </a:t>
            </a:r>
            <a:r>
              <a:rPr lang="en-US" sz="1200" b="0" i="0" u="none" strike="noStrike" kern="1200" baseline="0" dirty="0" err="1" smtClean="0">
                <a:solidFill>
                  <a:schemeClr val="tx1"/>
                </a:solidFill>
                <a:latin typeface="+mn-lt"/>
                <a:ea typeface="+mn-ea"/>
                <a:cs typeface="+mn-cs"/>
              </a:rPr>
              <a:t>recibieron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vía</a:t>
            </a:r>
            <a:r>
              <a:rPr lang="en-US" sz="1200" b="0" i="0" u="none" strike="noStrike" kern="1200" baseline="0" dirty="0" smtClean="0">
                <a:solidFill>
                  <a:schemeClr val="tx1"/>
                </a:solidFill>
                <a:latin typeface="+mn-lt"/>
                <a:ea typeface="+mn-ea"/>
                <a:cs typeface="+mn-cs"/>
              </a:rPr>
              <a:t> oral (1 del </a:t>
            </a:r>
            <a:r>
              <a:rPr lang="en-US" sz="1200" b="0" i="0" u="none" strike="noStrike" kern="1200" baseline="0" dirty="0" err="1" smtClean="0">
                <a:solidFill>
                  <a:schemeClr val="tx1"/>
                </a:solidFill>
                <a:latin typeface="+mn-lt"/>
                <a:ea typeface="+mn-ea"/>
                <a:cs typeface="+mn-cs"/>
              </a:rPr>
              <a:t>grupo</a:t>
            </a:r>
            <a:r>
              <a:rPr lang="en-US" sz="1200" b="0" i="0" u="none" strike="noStrike" kern="1200" baseline="0" dirty="0" smtClean="0">
                <a:solidFill>
                  <a:schemeClr val="tx1"/>
                </a:solidFill>
                <a:latin typeface="+mn-lt"/>
                <a:ea typeface="+mn-ea"/>
                <a:cs typeface="+mn-cs"/>
              </a:rPr>
              <a:t> de 200 mcg (n=5) y 5 del </a:t>
            </a:r>
            <a:r>
              <a:rPr lang="en-US" sz="1200" b="0" i="0" u="none" strike="noStrike" kern="1200" baseline="0" dirty="0" err="1" smtClean="0">
                <a:solidFill>
                  <a:schemeClr val="tx1"/>
                </a:solidFill>
                <a:latin typeface="+mn-lt"/>
                <a:ea typeface="+mn-ea"/>
                <a:cs typeface="+mn-cs"/>
              </a:rPr>
              <a:t>grupo</a:t>
            </a:r>
            <a:r>
              <a:rPr lang="en-US" sz="1200" b="0" i="0" u="none" strike="noStrike" kern="1200" baseline="0" dirty="0" smtClean="0">
                <a:solidFill>
                  <a:schemeClr val="tx1"/>
                </a:solidFill>
                <a:latin typeface="+mn-lt"/>
                <a:ea typeface="+mn-ea"/>
                <a:cs typeface="+mn-cs"/>
              </a:rPr>
              <a:t> de 200 (n= 10)).</a:t>
            </a:r>
          </a:p>
          <a:p>
            <a:r>
              <a:rPr lang="en-US" sz="1200" b="0" i="0" u="none" strike="noStrike" kern="1200" baseline="0" dirty="0" smtClean="0">
                <a:solidFill>
                  <a:schemeClr val="tx1"/>
                </a:solidFill>
                <a:latin typeface="+mn-lt"/>
                <a:ea typeface="+mn-ea"/>
                <a:cs typeface="+mn-cs"/>
              </a:rPr>
              <a:t>Se </a:t>
            </a:r>
            <a:r>
              <a:rPr lang="en-US" sz="1200" b="0" i="0" u="none" strike="noStrike" kern="1200" baseline="0" dirty="0" err="1" smtClean="0">
                <a:solidFill>
                  <a:schemeClr val="tx1"/>
                </a:solidFill>
                <a:latin typeface="+mn-lt"/>
                <a:ea typeface="+mn-ea"/>
                <a:cs typeface="+mn-cs"/>
              </a:rPr>
              <a:t>observó</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direrencia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significativa</a:t>
            </a:r>
            <a:r>
              <a:rPr lang="en-US" sz="1200" b="0" i="0" u="none" strike="noStrike" kern="1200" baseline="0" dirty="0" smtClean="0">
                <a:solidFill>
                  <a:schemeClr val="tx1"/>
                </a:solidFill>
                <a:latin typeface="+mn-lt"/>
                <a:ea typeface="+mn-ea"/>
                <a:cs typeface="+mn-cs"/>
              </a:rPr>
              <a:t> en la </a:t>
            </a:r>
            <a:r>
              <a:rPr lang="en-US" sz="1200" b="0" i="0" u="none" strike="noStrike" kern="1200" baseline="0" dirty="0" err="1" smtClean="0">
                <a:solidFill>
                  <a:schemeClr val="tx1"/>
                </a:solidFill>
                <a:latin typeface="+mn-lt"/>
                <a:ea typeface="+mn-ea"/>
                <a:cs typeface="+mn-cs"/>
              </a:rPr>
              <a:t>actividad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uterina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medida</a:t>
            </a:r>
            <a:r>
              <a:rPr lang="en-US" sz="1200" b="0" i="0" u="none" strike="noStrike" kern="1200" baseline="0" dirty="0" smtClean="0">
                <a:solidFill>
                  <a:schemeClr val="tx1"/>
                </a:solidFill>
                <a:latin typeface="+mn-lt"/>
                <a:ea typeface="+mn-ea"/>
                <a:cs typeface="+mn-cs"/>
              </a:rPr>
              <a:t> en </a:t>
            </a:r>
            <a:r>
              <a:rPr lang="en-US" sz="1200" b="0" i="0" u="none" strike="noStrike" kern="1200" baseline="0" dirty="0" err="1" smtClean="0">
                <a:solidFill>
                  <a:schemeClr val="tx1"/>
                </a:solidFill>
                <a:latin typeface="+mn-lt"/>
                <a:ea typeface="+mn-ea"/>
                <a:cs typeface="+mn-cs"/>
              </a:rPr>
              <a:t>montevideo</a:t>
            </a:r>
            <a:r>
              <a:rPr lang="en-US" sz="1200" b="0" i="0" u="none" strike="noStrike" kern="1200" baseline="0" dirty="0" smtClean="0">
                <a:solidFill>
                  <a:schemeClr val="tx1"/>
                </a:solidFill>
                <a:latin typeface="+mn-lt"/>
                <a:ea typeface="+mn-ea"/>
                <a:cs typeface="+mn-cs"/>
              </a:rPr>
              <a:t>) entre </a:t>
            </a:r>
            <a:r>
              <a:rPr lang="en-US" sz="1200" b="0" i="0" u="none" strike="noStrike" kern="1200" baseline="0" dirty="0" err="1" smtClean="0">
                <a:solidFill>
                  <a:schemeClr val="tx1"/>
                </a:solidFill>
                <a:latin typeface="+mn-lt"/>
                <a:ea typeface="+mn-ea"/>
                <a:cs typeface="+mn-cs"/>
              </a:rPr>
              <a:t>las</a:t>
            </a:r>
            <a:r>
              <a:rPr lang="en-US" sz="1200" b="0" i="0" u="none" strike="noStrike" kern="1200" baseline="0" dirty="0" smtClean="0">
                <a:solidFill>
                  <a:schemeClr val="tx1"/>
                </a:solidFill>
                <a:latin typeface="+mn-lt"/>
                <a:ea typeface="+mn-ea"/>
                <a:cs typeface="+mn-cs"/>
              </a:rPr>
              <a:t> dos </a:t>
            </a:r>
            <a:r>
              <a:rPr lang="en-US" sz="1200" b="0" i="0" u="none" strike="noStrike" kern="1200" baseline="0" dirty="0" err="1" smtClean="0">
                <a:solidFill>
                  <a:schemeClr val="tx1"/>
                </a:solidFill>
                <a:latin typeface="+mn-lt"/>
                <a:ea typeface="+mn-ea"/>
                <a:cs typeface="+mn-cs"/>
              </a:rPr>
              <a:t>vías</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administración</a:t>
            </a:r>
            <a:r>
              <a:rPr lang="en-US" sz="1200" b="0" i="0" u="none" strike="noStrike" kern="1200" baseline="0" dirty="0" smtClean="0">
                <a:solidFill>
                  <a:schemeClr val="tx1"/>
                </a:solidFill>
                <a:latin typeface="+mn-lt"/>
                <a:ea typeface="+mn-ea"/>
                <a:cs typeface="+mn-cs"/>
              </a:rPr>
              <a:t> a </a:t>
            </a:r>
            <a:r>
              <a:rPr lang="en-US" sz="1200" b="0" i="0" u="none" strike="noStrike" kern="1200" baseline="0" dirty="0" err="1" smtClean="0">
                <a:solidFill>
                  <a:schemeClr val="tx1"/>
                </a:solidFill>
                <a:latin typeface="+mn-lt"/>
                <a:ea typeface="+mn-ea"/>
                <a:cs typeface="+mn-cs"/>
              </a:rPr>
              <a:t>las</a:t>
            </a:r>
            <a:r>
              <a:rPr lang="en-US" sz="1200" b="0" i="0" u="none" strike="noStrike" kern="1200" baseline="0" dirty="0" smtClean="0">
                <a:solidFill>
                  <a:schemeClr val="tx1"/>
                </a:solidFill>
                <a:latin typeface="+mn-lt"/>
                <a:ea typeface="+mn-ea"/>
                <a:cs typeface="+mn-cs"/>
              </a:rPr>
              <a:t> 2 </a:t>
            </a:r>
            <a:r>
              <a:rPr lang="en-US" sz="1200" b="0" i="0" u="none" strike="noStrike" kern="1200" baseline="0" dirty="0" err="1" smtClean="0">
                <a:solidFill>
                  <a:schemeClr val="tx1"/>
                </a:solidFill>
                <a:latin typeface="+mn-lt"/>
                <a:ea typeface="+mn-ea"/>
                <a:cs typeface="+mn-cs"/>
              </a:rPr>
              <a:t>horas</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adm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tto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fue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más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obvio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después</a:t>
            </a:r>
            <a:r>
              <a:rPr lang="en-US" sz="1200" b="0" i="0" u="none" strike="noStrike" kern="1200" baseline="0" dirty="0" smtClean="0">
                <a:solidFill>
                  <a:schemeClr val="tx1"/>
                </a:solidFill>
                <a:latin typeface="+mn-lt"/>
                <a:ea typeface="+mn-ea"/>
                <a:cs typeface="+mn-cs"/>
              </a:rPr>
              <a:t> de 4 </a:t>
            </a:r>
            <a:r>
              <a:rPr lang="en-US" sz="1200" b="0" i="0" u="none" strike="noStrike" kern="1200" baseline="0" dirty="0" err="1" smtClean="0">
                <a:solidFill>
                  <a:schemeClr val="tx1"/>
                </a:solidFill>
                <a:latin typeface="+mn-lt"/>
                <a:ea typeface="+mn-ea"/>
                <a:cs typeface="+mn-cs"/>
              </a:rPr>
              <a:t>horas</a:t>
            </a:r>
            <a:r>
              <a:rPr lang="en-US" sz="1200" b="0" i="0" u="none" strike="noStrike" kern="1200" baseline="0" dirty="0" smtClean="0">
                <a:solidFill>
                  <a:schemeClr val="tx1"/>
                </a:solidFill>
                <a:latin typeface="+mn-lt"/>
                <a:ea typeface="+mn-ea"/>
                <a:cs typeface="+mn-cs"/>
              </a:rPr>
              <a:t> del </a:t>
            </a:r>
            <a:r>
              <a:rPr lang="en-US" sz="1200" b="0" i="0" u="none" strike="noStrike" kern="1200" baseline="0" dirty="0" err="1" smtClean="0">
                <a:solidFill>
                  <a:schemeClr val="tx1"/>
                </a:solidFill>
                <a:latin typeface="+mn-lt"/>
                <a:ea typeface="+mn-ea"/>
                <a:cs typeface="+mn-cs"/>
              </a:rPr>
              <a:t>inicio</a:t>
            </a:r>
            <a:r>
              <a:rPr lang="en-US" sz="1200" b="0" i="0" u="none" strike="noStrike" kern="1200" baseline="0" dirty="0" smtClean="0">
                <a:solidFill>
                  <a:schemeClr val="tx1"/>
                </a:solidFill>
                <a:latin typeface="+mn-lt"/>
                <a:ea typeface="+mn-ea"/>
                <a:cs typeface="+mn-cs"/>
              </a:rPr>
              <a:t> del </a:t>
            </a:r>
            <a:r>
              <a:rPr lang="en-US" sz="1200" b="0" i="0" u="none" strike="noStrike" kern="1200" baseline="0" dirty="0" err="1" smtClean="0">
                <a:solidFill>
                  <a:schemeClr val="tx1"/>
                </a:solidFill>
                <a:latin typeface="+mn-lt"/>
                <a:ea typeface="+mn-ea"/>
                <a:cs typeface="+mn-cs"/>
              </a:rPr>
              <a:t>tratamiento</a:t>
            </a:r>
            <a:r>
              <a:rPr lang="en-US" sz="1200" b="0" i="0" u="none" strike="noStrike" kern="1200" baseline="0" dirty="0" smtClean="0">
                <a:solidFill>
                  <a:schemeClr val="tx1"/>
                </a:solidFill>
                <a:latin typeface="+mn-lt"/>
                <a:ea typeface="+mn-ea"/>
                <a:cs typeface="+mn-cs"/>
              </a:rPr>
              <a:t>. Sin embargo no </a:t>
            </a:r>
            <a:r>
              <a:rPr lang="en-US" sz="1200" b="0" i="0" u="none" strike="noStrike" kern="1200" baseline="0" dirty="0" err="1" smtClean="0">
                <a:solidFill>
                  <a:schemeClr val="tx1"/>
                </a:solidFill>
                <a:latin typeface="+mn-lt"/>
                <a:ea typeface="+mn-ea"/>
                <a:cs typeface="+mn-cs"/>
              </a:rPr>
              <a:t>hubo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diferencias</a:t>
            </a:r>
            <a:r>
              <a:rPr lang="en-US" sz="1200" b="0" i="0" u="none" strike="noStrike" kern="1200" baseline="0" dirty="0" smtClean="0">
                <a:solidFill>
                  <a:schemeClr val="tx1"/>
                </a:solidFill>
                <a:latin typeface="+mn-lt"/>
                <a:ea typeface="+mn-ea"/>
                <a:cs typeface="+mn-cs"/>
              </a:rPr>
              <a:t> en </a:t>
            </a:r>
            <a:r>
              <a:rPr lang="en-US" sz="1200" b="0" i="0" u="none" strike="noStrike" kern="1200" baseline="0" dirty="0" err="1" smtClean="0">
                <a:solidFill>
                  <a:schemeClr val="tx1"/>
                </a:solidFill>
                <a:latin typeface="+mn-lt"/>
                <a:ea typeface="+mn-ea"/>
                <a:cs typeface="+mn-cs"/>
              </a:rPr>
              <a:t>cuanto</a:t>
            </a:r>
            <a:r>
              <a:rPr lang="en-US" sz="1200" b="0" i="0" u="none" strike="noStrike" kern="1200" baseline="0" dirty="0" smtClean="0">
                <a:solidFill>
                  <a:schemeClr val="tx1"/>
                </a:solidFill>
                <a:latin typeface="+mn-lt"/>
                <a:ea typeface="+mn-ea"/>
                <a:cs typeface="+mn-cs"/>
              </a:rPr>
              <a:t> a los </a:t>
            </a:r>
            <a:r>
              <a:rPr lang="en-US" sz="1200" b="0" i="0" u="none" strike="noStrike" kern="1200" baseline="0" dirty="0" err="1" smtClean="0">
                <a:solidFill>
                  <a:schemeClr val="tx1"/>
                </a:solidFill>
                <a:latin typeface="+mn-lt"/>
                <a:ea typeface="+mn-ea"/>
                <a:cs typeface="+mn-cs"/>
              </a:rPr>
              <a:t>efectos</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las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diferentes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dosis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utilizando</a:t>
            </a:r>
            <a:r>
              <a:rPr lang="en-US" sz="1200" b="0" i="0" u="none" strike="noStrike" kern="1200" baseline="0" dirty="0" smtClean="0">
                <a:solidFill>
                  <a:schemeClr val="tx1"/>
                </a:solidFill>
                <a:latin typeface="+mn-lt"/>
                <a:ea typeface="+mn-ea"/>
                <a:cs typeface="+mn-cs"/>
              </a:rPr>
              <a:t> la </a:t>
            </a:r>
            <a:r>
              <a:rPr lang="en-US" sz="1200" b="0" i="0" u="none" strike="noStrike" kern="1200" baseline="0" dirty="0" err="1" smtClean="0">
                <a:solidFill>
                  <a:schemeClr val="tx1"/>
                </a:solidFill>
                <a:latin typeface="+mn-lt"/>
                <a:ea typeface="+mn-ea"/>
                <a:cs typeface="+mn-cs"/>
              </a:rPr>
              <a:t>misma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vía</a:t>
            </a:r>
            <a:r>
              <a:rPr lang="en-US" sz="1200" b="0" i="0" u="none" strike="noStrike" kern="1200" baseline="0" dirty="0" smtClean="0">
                <a:solidFill>
                  <a:schemeClr val="tx1"/>
                </a:solidFill>
                <a:latin typeface="+mn-lt"/>
                <a:ea typeface="+mn-ea"/>
                <a:cs typeface="+mn-cs"/>
              </a:rPr>
              <a:t> de </a:t>
            </a:r>
            <a:r>
              <a:rPr lang="en-US" sz="1200" b="0" i="0" u="none" strike="noStrike" kern="1200" baseline="0" dirty="0" err="1" smtClean="0">
                <a:solidFill>
                  <a:schemeClr val="tx1"/>
                </a:solidFill>
                <a:latin typeface="+mn-lt"/>
                <a:ea typeface="+mn-ea"/>
                <a:cs typeface="+mn-cs"/>
              </a:rPr>
              <a:t>administración</a:t>
            </a:r>
            <a:r>
              <a:rPr lang="en-US" sz="1200" b="0" i="0" u="none" strike="noStrike" kern="1200" baseline="0" dirty="0" smtClean="0">
                <a:solidFill>
                  <a:schemeClr val="tx1"/>
                </a:solidFill>
                <a:latin typeface="+mn-lt"/>
                <a:ea typeface="+mn-ea"/>
                <a:cs typeface="+mn-cs"/>
              </a:rPr>
              <a:t>.</a:t>
            </a:r>
          </a:p>
          <a:p>
            <a:r>
              <a:rPr lang="es-ES" dirty="0" smtClean="0"/>
              <a:t>El efecto</a:t>
            </a:r>
            <a:r>
              <a:rPr lang="es-ES" baseline="0" dirty="0" smtClean="0"/>
              <a:t> de la administración vaginal de </a:t>
            </a:r>
            <a:r>
              <a:rPr lang="es-ES" baseline="0" dirty="0" err="1" smtClean="0"/>
              <a:t>misoprostol</a:t>
            </a:r>
            <a:r>
              <a:rPr lang="es-ES" baseline="0" dirty="0" smtClean="0"/>
              <a:t> sobre la contractibilidad uterina inicialmente es similar a la administración oral: un aumento del tono uterino, que después de 1 ó 2 horas conlleva a un aumento de la contractibilidad uterina, hasta 4 horas después de la </a:t>
            </a:r>
            <a:r>
              <a:rPr lang="es-ES" baseline="0" dirty="0" err="1" smtClean="0"/>
              <a:t>adminitración</a:t>
            </a:r>
            <a:r>
              <a:rPr lang="es-ES" baseline="0" dirty="0" smtClean="0"/>
              <a:t>. Este efecto podría explicarse por la estimulación prolongada del </a:t>
            </a:r>
            <a:r>
              <a:rPr lang="es-ES" baseline="0" dirty="0" err="1" smtClean="0"/>
              <a:t>miometrio</a:t>
            </a:r>
            <a:r>
              <a:rPr lang="es-ES" baseline="0" dirty="0" smtClean="0"/>
              <a:t> debido a la lenta absorción de </a:t>
            </a:r>
            <a:r>
              <a:rPr lang="es-ES" baseline="0" dirty="0" err="1" smtClean="0"/>
              <a:t>misoprostol</a:t>
            </a:r>
            <a:r>
              <a:rPr lang="es-ES" baseline="0" dirty="0" smtClean="0"/>
              <a:t> vía vaginal, que es capaz de superar el llamado bloqueo de la progesterona, que impide la </a:t>
            </a:r>
            <a:r>
              <a:rPr lang="es-ES" baseline="0" dirty="0" err="1" smtClean="0"/>
              <a:t>activida</a:t>
            </a:r>
            <a:r>
              <a:rPr lang="es-ES" baseline="0" dirty="0" smtClean="0"/>
              <a:t> regular del </a:t>
            </a:r>
            <a:r>
              <a:rPr lang="es-ES" baseline="0" dirty="0" err="1" smtClean="0"/>
              <a:t>miometrio</a:t>
            </a:r>
            <a:r>
              <a:rPr lang="es-ES" baseline="0" dirty="0" smtClean="0"/>
              <a:t>. Los datos clínicos apoyan que la </a:t>
            </a:r>
            <a:r>
              <a:rPr lang="es-ES" baseline="0" dirty="0" err="1" smtClean="0"/>
              <a:t>administracion</a:t>
            </a:r>
            <a:r>
              <a:rPr lang="es-ES" baseline="0" dirty="0" smtClean="0"/>
              <a:t> vaginal de </a:t>
            </a:r>
            <a:r>
              <a:rPr lang="es-ES" baseline="0" dirty="0" err="1" smtClean="0"/>
              <a:t>misoprosol</a:t>
            </a:r>
            <a:r>
              <a:rPr lang="es-ES" baseline="0" dirty="0" smtClean="0"/>
              <a:t> tiene una actividad única para inducir una estimulación de la contractibilidad de larga duración.</a:t>
            </a:r>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10</a:t>
            </a:fld>
            <a:endParaRPr lang="en-US"/>
          </a:p>
        </p:txBody>
      </p:sp>
    </p:spTree>
    <p:extLst>
      <p:ext uri="{BB962C8B-B14F-4D97-AF65-F5344CB8AC3E}">
        <p14:creationId xmlns="" xmlns:p14="http://schemas.microsoft.com/office/powerpoint/2010/main" val="270822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El ácido de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principal metabolito activo de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se une fuertemente a proteínas plasmáticas, con valores en torno al 80 - 90%. La unión del fármaco a proteínas plasmáticas es independiente de la concentración plasmática de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o de sus metabolitos, cuando se administra a </a:t>
            </a:r>
            <a:r>
              <a:rPr lang="en-US" sz="1200" b="0" i="0" u="none" strike="noStrike" kern="1200" baseline="0" dirty="0" err="1" smtClean="0">
                <a:solidFill>
                  <a:schemeClr val="tx1"/>
                </a:solidFill>
                <a:latin typeface="+mn-lt"/>
                <a:ea typeface="+mn-ea"/>
                <a:cs typeface="+mn-cs"/>
              </a:rPr>
              <a:t>dosis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terapéuticas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ficha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tecnica</a:t>
            </a:r>
            <a:r>
              <a:rPr lang="en-US" sz="1200" b="0" i="0" u="none" strike="noStrike" kern="1200" baseline="0" dirty="0" smtClean="0">
                <a:solidFill>
                  <a:schemeClr val="tx1"/>
                </a:solidFill>
                <a:latin typeface="+mn-lt"/>
                <a:ea typeface="+mn-ea"/>
                <a:cs typeface="+mn-cs"/>
              </a:rPr>
              <a:t>)</a:t>
            </a:r>
          </a:p>
          <a:p>
            <a:endParaRPr lang="en-US" sz="1200" b="0" i="0" u="none" strike="noStrike" kern="1200" baseline="0" dirty="0" smtClean="0">
              <a:solidFill>
                <a:schemeClr val="tx1"/>
              </a:solidFill>
              <a:latin typeface="+mn-lt"/>
              <a:ea typeface="+mn-ea"/>
              <a:cs typeface="+mn-cs"/>
            </a:endParaRPr>
          </a:p>
          <a:p>
            <a:r>
              <a:rPr lang="es-ES" dirty="0" smtClean="0"/>
              <a:t>Después de la administración vía vaginal, en todas las pacientes,</a:t>
            </a:r>
            <a:r>
              <a:rPr lang="es-ES" baseline="0" dirty="0" smtClean="0"/>
              <a:t> se produjo un aumento gradual de las concentraciones de Ac </a:t>
            </a:r>
            <a:r>
              <a:rPr lang="es-ES" baseline="0" dirty="0" err="1" smtClean="0"/>
              <a:t>misoprostólico</a:t>
            </a:r>
            <a:r>
              <a:rPr lang="es-ES" baseline="0" dirty="0" smtClean="0"/>
              <a:t>, alcanzando niveles más altos entre los 60 y 120 minutos (80±27 min respecto vía oral, p&lt; 0,001) , y disminuyendo lentamente alcanzando el 61% del nivel máximo a los 240 minutos de la administración.</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990099"/>
                </a:solidFill>
                <a:latin typeface="Candara" pitchFamily="34" charset="0"/>
              </a:rPr>
              <a:t>Los niveles plasmáticos permanecen relativamente estables hasta 6 h tras su administración.</a:t>
            </a:r>
          </a:p>
          <a:p>
            <a:endParaRPr lang="es-ES" baseline="0" dirty="0" smtClean="0"/>
          </a:p>
          <a:p>
            <a:r>
              <a:rPr lang="es-ES" baseline="0" dirty="0" smtClean="0"/>
              <a:t>Administración oral: el </a:t>
            </a:r>
            <a:r>
              <a:rPr lang="es-ES" baseline="0" dirty="0" err="1" smtClean="0"/>
              <a:t>ác</a:t>
            </a:r>
            <a:r>
              <a:rPr lang="es-ES" baseline="0" dirty="0" smtClean="0"/>
              <a:t> </a:t>
            </a:r>
            <a:r>
              <a:rPr lang="es-ES" baseline="0" dirty="0" err="1" smtClean="0"/>
              <a:t>misoprostólico</a:t>
            </a:r>
            <a:r>
              <a:rPr lang="es-ES" baseline="0" dirty="0" smtClean="0"/>
              <a:t> alcanza niveles más altos entre 12,5 y 60 min. Los niveles caen bruscamente para el  minuto 120 y después se mantiene en límites bajos durante el resto del tiempo.</a:t>
            </a:r>
          </a:p>
          <a:p>
            <a:endParaRPr lang="es-ES" baseline="0" dirty="0" smtClean="0"/>
          </a:p>
          <a:p>
            <a:r>
              <a:rPr lang="es-ES" sz="1200" b="0" i="0" u="none" strike="noStrike" kern="1200" baseline="0" dirty="0" smtClean="0">
                <a:solidFill>
                  <a:schemeClr val="tx1"/>
                </a:solidFill>
                <a:latin typeface="+mn-lt"/>
                <a:ea typeface="+mn-ea"/>
                <a:cs typeface="+mn-cs"/>
              </a:rPr>
              <a:t>La biodisponibilidad del </a:t>
            </a:r>
            <a:r>
              <a:rPr lang="es-ES" sz="1200" b="0" i="0" u="none" strike="noStrike" kern="1200" baseline="0" dirty="0" err="1" smtClean="0">
                <a:solidFill>
                  <a:schemeClr val="tx1"/>
                </a:solidFill>
                <a:latin typeface="+mn-lt"/>
                <a:ea typeface="+mn-ea"/>
                <a:cs typeface="+mn-cs"/>
              </a:rPr>
              <a:t>misoprostol</a:t>
            </a:r>
            <a:r>
              <a:rPr lang="es-ES" sz="1200" b="0" i="0" u="none" strike="noStrike" kern="1200" baseline="0" dirty="0" smtClean="0">
                <a:solidFill>
                  <a:schemeClr val="tx1"/>
                </a:solidFill>
                <a:latin typeface="+mn-lt"/>
                <a:ea typeface="+mn-ea"/>
                <a:cs typeface="+mn-cs"/>
              </a:rPr>
              <a:t> por vía vaginal, es tres veces mayor que por vía oral. (Ficha técnica)</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12AD1CBA-0A87-4112-A876-38D7624AC011}" type="slidenum">
              <a:rPr lang="en-US" smtClean="0"/>
              <a:pPr/>
              <a:t>11</a:t>
            </a:fld>
            <a:endParaRPr lang="en-US"/>
          </a:p>
        </p:txBody>
      </p:sp>
    </p:spTree>
    <p:extLst>
      <p:ext uri="{BB962C8B-B14F-4D97-AF65-F5344CB8AC3E}">
        <p14:creationId xmlns="" xmlns:p14="http://schemas.microsoft.com/office/powerpoint/2010/main" val="433097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1625645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sz="3600" b="1">
                <a:solidFill>
                  <a:schemeClr val="accent3"/>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sz="2800" b="1">
                <a:solidFill>
                  <a:schemeClr val="accent3"/>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2593099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3194987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2718966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424238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343112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3935849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74918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1660471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3202825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B215B369-6E64-481B-A16E-C8A56D16B805}" type="datetimeFigureOut">
              <a:rPr lang="es-ES" smtClean="0">
                <a:solidFill>
                  <a:prstClr val="black"/>
                </a:solidFill>
              </a:rPr>
              <a:pPr/>
              <a:t>22/02/2014</a:t>
            </a:fld>
            <a:endParaRPr lang="es-ES">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380C8F6E-9EAC-4437-AEB4-212DF7BDD479}" type="slidenum">
              <a:rPr lang="es-ES" smtClean="0">
                <a:solidFill>
                  <a:prstClr val="black"/>
                </a:solidFill>
              </a:rPr>
              <a:pPr/>
              <a:t>‹Nº›</a:t>
            </a:fld>
            <a:endParaRPr lang="es-ES">
              <a:solidFill>
                <a:prstClr val="black"/>
              </a:solidFill>
            </a:endParaRPr>
          </a:p>
        </p:txBody>
      </p:sp>
    </p:spTree>
    <p:extLst>
      <p:ext uri="{BB962C8B-B14F-4D97-AF65-F5344CB8AC3E}">
        <p14:creationId xmlns="" xmlns:p14="http://schemas.microsoft.com/office/powerpoint/2010/main" val="141922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pPr/>
              <a:t>22/02/2014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pPr/>
              <a:t>‹Nº›</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pPr/>
              <a:t>22/02/2014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pPr/>
              <a:t>‹Nº›</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1965913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direct.com/science/journal/00029378/172/6" TargetMode="External"/><Relationship Id="rId2" Type="http://schemas.openxmlformats.org/officeDocument/2006/relationships/hyperlink" Target="http://www.sciencedirect.com/science/journal/00029378" TargetMode="External"/><Relationship Id="rId1" Type="http://schemas.openxmlformats.org/officeDocument/2006/relationships/slideLayout" Target="../slideLayouts/slideLayout18.xml"/><Relationship Id="rId4" Type="http://schemas.openxmlformats.org/officeDocument/2006/relationships/hyperlink" Target="http://www.sciencedirect.com/science/article/pii/S000293789970558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pubmed?term=Liu%20HS%5bAuthor%5d&amp;cauthor=true&amp;cauthor_uid=10190669" TargetMode="External"/><Relationship Id="rId7" Type="http://schemas.openxmlformats.org/officeDocument/2006/relationships/hyperlink" Target="http://www.ncbi.nlm.nih.gov/pubmed?term=Chen%20WH%5bAuthor%5d&amp;cauthor=true&amp;cauthor_uid=10190669" TargetMode="External"/><Relationship Id="rId2" Type="http://schemas.openxmlformats.org/officeDocument/2006/relationships/hyperlink" Target="http://www.ncbi.nlm.nih.gov/pubmed/10190669" TargetMode="External"/><Relationship Id="rId1" Type="http://schemas.openxmlformats.org/officeDocument/2006/relationships/slideLayout" Target="../slideLayouts/slideLayout18.xml"/><Relationship Id="rId6" Type="http://schemas.openxmlformats.org/officeDocument/2006/relationships/hyperlink" Target="http://www.ncbi.nlm.nih.gov/pubmed?term=Yu%20MH%5bAuthor%5d&amp;cauthor=true&amp;cauthor_uid=10190669" TargetMode="External"/><Relationship Id="rId5" Type="http://schemas.openxmlformats.org/officeDocument/2006/relationships/hyperlink" Target="http://www.ncbi.nlm.nih.gov/pubmed?term=Chang%20YK%5bAuthor%5d&amp;cauthor=true&amp;cauthor_uid=10190669" TargetMode="External"/><Relationship Id="rId4" Type="http://schemas.openxmlformats.org/officeDocument/2006/relationships/hyperlink" Target="http://www.ncbi.nlm.nih.gov/pubmed?term=Chu%20TY%5bAuthor%5d&amp;cauthor=true&amp;cauthor_uid=10190669"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ncbi.nlm.nih.gov/pubmed?term=Nunes%20F%5bAuthor%5d&amp;cauthor=true&amp;cauthor_uid=10486474" TargetMode="External"/><Relationship Id="rId2" Type="http://schemas.openxmlformats.org/officeDocument/2006/relationships/hyperlink" Target="http://www.ncbi.nlm.nih.gov/pubmed/10486474" TargetMode="External"/><Relationship Id="rId1" Type="http://schemas.openxmlformats.org/officeDocument/2006/relationships/slideLayout" Target="../slideLayouts/slideLayout18.xml"/><Relationship Id="rId5" Type="http://schemas.openxmlformats.org/officeDocument/2006/relationships/hyperlink" Target="http://www.ncbi.nlm.nih.gov/pubmed?term=Meirinho%20M%5bAuthor%5d&amp;cauthor=true&amp;cauthor_uid=10486474" TargetMode="External"/><Relationship Id="rId4" Type="http://schemas.openxmlformats.org/officeDocument/2006/relationships/hyperlink" Target="http://www.ncbi.nlm.nih.gov/pubmed?term=Rodrigues%20R%5bAuthor%5d&amp;cauthor=true&amp;cauthor_uid=10486474"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ncbi.nlm.nih.gov/pubmed?term=Powers%20BL%5bAuthor%5d&amp;cauthor=true&amp;cauthor_uid=23857539" TargetMode="External"/><Relationship Id="rId3" Type="http://schemas.openxmlformats.org/officeDocument/2006/relationships/hyperlink" Target="http://www.ncbi.nlm.nih.gov/pubmed?term=Wing%20DA%5bAuthor%5d&amp;cauthor=true&amp;cauthor_uid=23857539" TargetMode="External"/><Relationship Id="rId7" Type="http://schemas.openxmlformats.org/officeDocument/2006/relationships/hyperlink" Target="http://www.ncbi.nlm.nih.gov/pubmed?term=Rugarn%20O%5bAuthor%5d&amp;cauthor=true&amp;cauthor_uid=23857539"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hyperlink" Target="http://www.ncbi.nlm.nih.gov/pubmed?term=Miller%20H%5bAuthor%5d&amp;cauthor=true&amp;cauthor_uid=23857539" TargetMode="External"/><Relationship Id="rId5" Type="http://schemas.openxmlformats.org/officeDocument/2006/relationships/hyperlink" Target="http://www.ncbi.nlm.nih.gov/pubmed?term=Plante%20LA%5bAuthor%5d&amp;cauthor=true&amp;cauthor_uid=23857539" TargetMode="External"/><Relationship Id="rId4" Type="http://schemas.openxmlformats.org/officeDocument/2006/relationships/hyperlink" Target="http://www.ncbi.nlm.nih.gov/pubmed?term=Brown%20R%5bAuthor%5d&amp;cauthor=true&amp;cauthor_uid=23857539" TargetMode="External"/><Relationship Id="rId9" Type="http://schemas.openxmlformats.org/officeDocument/2006/relationships/hyperlink" Target="http://www.ncbi.nlm.nih.gov/pubmed/2385753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ncbi.nlm.nih.gov/pubmed?term=Bique%20C%5bAuthor%5d&amp;cauthor=true&amp;cauthor_uid=10078580" TargetMode="External"/><Relationship Id="rId2" Type="http://schemas.openxmlformats.org/officeDocument/2006/relationships/hyperlink" Target="http://www.ncbi.nlm.nih.gov/pubmed/10078580" TargetMode="External"/><Relationship Id="rId1" Type="http://schemas.openxmlformats.org/officeDocument/2006/relationships/slideLayout" Target="../slideLayouts/slideLayout18.xml"/><Relationship Id="rId5" Type="http://schemas.openxmlformats.org/officeDocument/2006/relationships/hyperlink" Target="http://www.ncbi.nlm.nih.gov/pubmed?term=Bergstr%C3%B6m%20S%5bAuthor%5d&amp;cauthor=true&amp;cauthor_uid=10078580" TargetMode="External"/><Relationship Id="rId4" Type="http://schemas.openxmlformats.org/officeDocument/2006/relationships/hyperlink" Target="http://www.ncbi.nlm.nih.gov/pubmed?term=Bugalho%20A%5bAuthor%5d&amp;cauthor=true&amp;cauthor_uid=1007858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hyperlink" Target="http://www.sciencedirect.com/science/article/pii/S000293780190482X"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commons.wikimedia.org/wiki/File:Prostaglandin_E1.svg" TargetMode="Externa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03142" y="2408238"/>
            <a:ext cx="8229600" cy="197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s-ES" sz="8000" b="1" smtClean="0">
                <a:solidFill>
                  <a:srgbClr val="990099"/>
                </a:solidFill>
                <a:latin typeface="Candara" pitchFamily="34" charset="0"/>
                <a:ea typeface="+mj-ea"/>
                <a:cs typeface="+mj-cs"/>
              </a:rPr>
              <a:t>Inducción del </a:t>
            </a:r>
            <a:r>
              <a:rPr lang="es-ES" sz="8000" b="1" dirty="0" smtClean="0">
                <a:solidFill>
                  <a:srgbClr val="990099"/>
                </a:solidFill>
                <a:latin typeface="Candara" pitchFamily="34" charset="0"/>
                <a:ea typeface="+mj-ea"/>
                <a:cs typeface="+mj-cs"/>
              </a:rPr>
              <a:t>parto con MISOPROSTOL</a:t>
            </a:r>
          </a:p>
          <a:p>
            <a:pPr algn="ctr"/>
            <a:endParaRPr lang="es-ES" sz="6600" b="1" dirty="0" smtClean="0">
              <a:solidFill>
                <a:srgbClr val="990099"/>
              </a:solidFill>
              <a:latin typeface="Candara" pitchFamily="34" charset="0"/>
              <a:ea typeface="+mj-ea"/>
              <a:cs typeface="+mj-cs"/>
            </a:endParaRPr>
          </a:p>
          <a:p>
            <a:pPr algn="ctr"/>
            <a:r>
              <a:rPr lang="es-ES" sz="4000" b="1" dirty="0" smtClean="0">
                <a:solidFill>
                  <a:srgbClr val="990099"/>
                </a:solidFill>
                <a:latin typeface="Candara" pitchFamily="34" charset="0"/>
                <a:ea typeface="+mj-ea"/>
                <a:cs typeface="+mj-cs"/>
              </a:rPr>
              <a:t>Dr. F. Javier García Pérez-Llantada</a:t>
            </a:r>
          </a:p>
          <a:p>
            <a:pPr algn="ctr"/>
            <a:r>
              <a:rPr lang="es-ES" sz="3200" b="1" dirty="0" smtClean="0">
                <a:solidFill>
                  <a:srgbClr val="990099"/>
                </a:solidFill>
                <a:latin typeface="Candara" pitchFamily="34" charset="0"/>
                <a:ea typeface="+mj-ea"/>
                <a:cs typeface="+mj-cs"/>
              </a:rPr>
              <a:t>Ginecólogo</a:t>
            </a:r>
          </a:p>
          <a:p>
            <a:pPr algn="ctr"/>
            <a:endParaRPr lang="es-ES" sz="3200" b="1" dirty="0" smtClean="0">
              <a:solidFill>
                <a:srgbClr val="990099"/>
              </a:solidFill>
              <a:latin typeface="Candara" pitchFamily="34" charset="0"/>
              <a:ea typeface="+mj-ea"/>
              <a:cs typeface="+mj-cs"/>
            </a:endParaRPr>
          </a:p>
          <a:p>
            <a:pPr algn="ctr"/>
            <a:r>
              <a:rPr lang="es-ES" sz="3200" b="1" dirty="0" smtClean="0">
                <a:solidFill>
                  <a:srgbClr val="990099"/>
                </a:solidFill>
                <a:latin typeface="Candara" pitchFamily="34" charset="0"/>
                <a:ea typeface="+mj-ea"/>
                <a:cs typeface="+mj-cs"/>
              </a:rPr>
              <a:t>                                                                                2014</a:t>
            </a:r>
            <a:endParaRPr lang="es-ES" sz="3200" b="1" dirty="0">
              <a:solidFill>
                <a:srgbClr val="990099"/>
              </a:solidFill>
              <a:latin typeface="Candara" pitchFamily="34" charset="0"/>
              <a:ea typeface="+mj-ea"/>
              <a:cs typeface="+mj-cs"/>
            </a:endParaRPr>
          </a:p>
        </p:txBody>
      </p:sp>
    </p:spTree>
    <p:extLst>
      <p:ext uri="{BB962C8B-B14F-4D97-AF65-F5344CB8AC3E}">
        <p14:creationId xmlns="" xmlns:p14="http://schemas.microsoft.com/office/powerpoint/2010/main" val="2830156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Marcador de contenido"/>
          <p:cNvSpPr txBox="1">
            <a:spLocks/>
          </p:cNvSpPr>
          <p:nvPr/>
        </p:nvSpPr>
        <p:spPr>
          <a:xfrm>
            <a:off x="683568" y="1321841"/>
            <a:ext cx="4038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2800" dirty="0" err="1" smtClean="0"/>
              <a:t>Misoprostol</a:t>
            </a:r>
            <a:r>
              <a:rPr lang="es-ES" sz="2800" dirty="0" smtClean="0"/>
              <a:t> oral vs vaginal</a:t>
            </a:r>
          </a:p>
          <a:p>
            <a:pPr marL="0" indent="0">
              <a:buFont typeface="Arial" pitchFamily="34" charset="0"/>
              <a:buNone/>
            </a:pPr>
            <a:r>
              <a:rPr lang="es-ES" sz="2000" dirty="0" smtClean="0"/>
              <a:t>(200 y 400 </a:t>
            </a:r>
            <a:r>
              <a:rPr lang="es-ES" sz="2000" dirty="0" err="1" smtClean="0"/>
              <a:t>mcg</a:t>
            </a:r>
            <a:r>
              <a:rPr lang="es-ES" sz="2000" dirty="0" smtClean="0"/>
              <a:t>, n=15)</a:t>
            </a:r>
          </a:p>
          <a:p>
            <a:pPr marL="0" indent="0">
              <a:buFont typeface="Arial" pitchFamily="34" charset="0"/>
              <a:buNone/>
            </a:pPr>
            <a:endParaRPr lang="es-ES" sz="2000" dirty="0" smtClean="0"/>
          </a:p>
          <a:p>
            <a:pPr>
              <a:buFont typeface="Wingdings" pitchFamily="2" charset="2"/>
              <a:buChar char="Ø"/>
            </a:pPr>
            <a:r>
              <a:rPr lang="es-ES" sz="1400" b="1" dirty="0" smtClean="0">
                <a:solidFill>
                  <a:srgbClr val="FF0000"/>
                </a:solidFill>
              </a:rPr>
              <a:t>AUMENTO TONO UTERINO </a:t>
            </a:r>
            <a:r>
              <a:rPr lang="es-ES" sz="1400" dirty="0" smtClean="0"/>
              <a:t>(400 </a:t>
            </a:r>
            <a:r>
              <a:rPr lang="es-ES" sz="1400" dirty="0" err="1" smtClean="0"/>
              <a:t>mcg</a:t>
            </a:r>
            <a:r>
              <a:rPr lang="es-ES" sz="1400" dirty="0" smtClean="0"/>
              <a:t>)</a:t>
            </a:r>
          </a:p>
          <a:p>
            <a:pPr marL="0" indent="0">
              <a:buFont typeface="Arial" pitchFamily="34" charset="0"/>
              <a:buNone/>
            </a:pPr>
            <a:r>
              <a:rPr lang="es-ES" sz="1400" dirty="0" smtClean="0"/>
              <a:t>       Vaginal Inicio 8 min/ Max eficacia 26 min</a:t>
            </a:r>
          </a:p>
          <a:p>
            <a:pPr marL="0" indent="0">
              <a:buFont typeface="Arial" pitchFamily="34" charset="0"/>
              <a:buNone/>
            </a:pPr>
            <a:r>
              <a:rPr lang="es-ES" sz="1400" dirty="0" smtClean="0"/>
              <a:t>       Oral      Inicio  21 min/Max eficacia 46 min </a:t>
            </a:r>
          </a:p>
          <a:p>
            <a:pPr marL="0" indent="0">
              <a:buFont typeface="Arial" pitchFamily="34" charset="0"/>
              <a:buNone/>
            </a:pPr>
            <a:endParaRPr lang="es-ES" sz="1400" dirty="0" smtClean="0"/>
          </a:p>
          <a:p>
            <a:pPr>
              <a:buFont typeface="Wingdings" pitchFamily="2" charset="2"/>
              <a:buChar char="Ø"/>
            </a:pPr>
            <a:r>
              <a:rPr lang="es-ES" sz="1400" b="1" dirty="0" smtClean="0">
                <a:solidFill>
                  <a:srgbClr val="FF0000"/>
                </a:solidFill>
              </a:rPr>
              <a:t>CONTRACCIONES UTERINAS</a:t>
            </a:r>
          </a:p>
          <a:p>
            <a:pPr marL="0" indent="0">
              <a:buFont typeface="Arial" pitchFamily="34" charset="0"/>
              <a:buNone/>
            </a:pPr>
            <a:r>
              <a:rPr lang="es-ES" sz="1400" dirty="0" smtClean="0"/>
              <a:t>        Aumentaron de forma progresiva:</a:t>
            </a:r>
          </a:p>
          <a:p>
            <a:pPr marL="0" indent="0">
              <a:buFont typeface="Arial" pitchFamily="34" charset="0"/>
              <a:buNone/>
            </a:pPr>
            <a:r>
              <a:rPr lang="es-ES" sz="1400" dirty="0" smtClean="0"/>
              <a:t>        Vaginal 15 mujeres</a:t>
            </a:r>
          </a:p>
          <a:p>
            <a:pPr marL="0" indent="0">
              <a:buFont typeface="Arial" pitchFamily="34" charset="0"/>
              <a:buNone/>
            </a:pPr>
            <a:r>
              <a:rPr lang="es-ES" sz="1400" dirty="0" smtClean="0"/>
              <a:t>        Oral 6 mujeres</a:t>
            </a:r>
          </a:p>
          <a:p>
            <a:pPr marL="0" indent="0">
              <a:buFont typeface="Arial" pitchFamily="34" charset="0"/>
              <a:buNone/>
            </a:pPr>
            <a:endParaRPr lang="es-ES" sz="1400" dirty="0" smtClean="0"/>
          </a:p>
          <a:p>
            <a:pPr marL="0" indent="0">
              <a:buFont typeface="Arial" pitchFamily="34" charset="0"/>
              <a:buNone/>
            </a:pPr>
            <a:endParaRPr lang="es-ES" sz="1400" dirty="0" smtClean="0"/>
          </a:p>
          <a:p>
            <a:pPr>
              <a:buFont typeface="Wingdings" pitchFamily="2" charset="2"/>
              <a:buChar char="Ø"/>
            </a:pPr>
            <a:r>
              <a:rPr lang="es-ES" sz="1400" dirty="0" smtClean="0"/>
              <a:t>ACTIVIDAD UTERINA 2/4h</a:t>
            </a:r>
          </a:p>
          <a:p>
            <a:pPr marL="0" indent="0">
              <a:buFont typeface="Arial" pitchFamily="34" charset="0"/>
              <a:buNone/>
            </a:pPr>
            <a:endParaRPr lang="es-ES" sz="1400" dirty="0" smtClean="0"/>
          </a:p>
          <a:p>
            <a:pPr marL="0" indent="0">
              <a:buFont typeface="Arial" pitchFamily="34" charset="0"/>
              <a:buNone/>
            </a:pPr>
            <a:endParaRPr lang="es-ES" sz="1400" dirty="0" smtClean="0"/>
          </a:p>
          <a:p>
            <a:pPr marL="0" indent="0">
              <a:buFont typeface="Arial" pitchFamily="34" charset="0"/>
              <a:buNone/>
            </a:pPr>
            <a:endParaRPr lang="es-ES" sz="1400" dirty="0" smtClean="0"/>
          </a:p>
          <a:p>
            <a:pPr marL="0" indent="0">
              <a:buFont typeface="Arial" pitchFamily="34" charset="0"/>
              <a:buNone/>
            </a:pPr>
            <a:endParaRPr lang="es-ES" sz="1400" dirty="0" smtClean="0"/>
          </a:p>
          <a:p>
            <a:pPr marL="0" indent="0">
              <a:buFont typeface="Arial" pitchFamily="34" charset="0"/>
              <a:buNone/>
            </a:pPr>
            <a:endParaRPr lang="es-ES" sz="1400" dirty="0" smtClean="0"/>
          </a:p>
          <a:p>
            <a:pPr marL="0" indent="0">
              <a:buFont typeface="Arial" pitchFamily="34" charset="0"/>
              <a:buNone/>
            </a:pPr>
            <a:endParaRPr lang="es-ES" sz="1400" dirty="0" smtClean="0"/>
          </a:p>
          <a:p>
            <a:pPr marL="0" indent="0">
              <a:buFont typeface="Arial" pitchFamily="34" charset="0"/>
              <a:buNone/>
            </a:pPr>
            <a:endParaRPr lang="es-ES" sz="1400" dirty="0" smtClean="0"/>
          </a:p>
          <a:p>
            <a:pPr marL="0" indent="0">
              <a:buFont typeface="Arial" pitchFamily="34" charset="0"/>
              <a:buNone/>
            </a:pPr>
            <a:r>
              <a:rPr lang="es-ES" sz="1400" dirty="0" smtClean="0"/>
              <a:t>                                                   </a:t>
            </a:r>
            <a:endParaRPr lang="en-US" sz="1400" dirty="0"/>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63888" y="4581128"/>
            <a:ext cx="2664718" cy="15902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5314" y="4587187"/>
            <a:ext cx="2509556" cy="1512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125574" y="4941168"/>
            <a:ext cx="630301" cy="246221"/>
          </a:xfrm>
          <a:prstGeom prst="rect">
            <a:avLst/>
          </a:prstGeom>
          <a:noFill/>
        </p:spPr>
        <p:txBody>
          <a:bodyPr wrap="none" rtlCol="0">
            <a:spAutoFit/>
          </a:bodyPr>
          <a:lstStyle/>
          <a:p>
            <a:r>
              <a:rPr lang="es-ES" sz="1000" dirty="0" smtClean="0"/>
              <a:t>200 </a:t>
            </a:r>
            <a:r>
              <a:rPr lang="es-ES" sz="1000" dirty="0" err="1" smtClean="0"/>
              <a:t>mcg</a:t>
            </a:r>
            <a:endParaRPr lang="en-US" sz="1000" dirty="0"/>
          </a:p>
        </p:txBody>
      </p:sp>
      <p:sp>
        <p:nvSpPr>
          <p:cNvPr id="6" name="5 CuadroTexto"/>
          <p:cNvSpPr txBox="1"/>
          <p:nvPr/>
        </p:nvSpPr>
        <p:spPr>
          <a:xfrm>
            <a:off x="6623667" y="4941167"/>
            <a:ext cx="630301" cy="246221"/>
          </a:xfrm>
          <a:prstGeom prst="rect">
            <a:avLst/>
          </a:prstGeom>
          <a:noFill/>
        </p:spPr>
        <p:txBody>
          <a:bodyPr wrap="none" rtlCol="0">
            <a:spAutoFit/>
          </a:bodyPr>
          <a:lstStyle/>
          <a:p>
            <a:r>
              <a:rPr lang="es-ES" sz="1000" dirty="0"/>
              <a:t>4</a:t>
            </a:r>
            <a:r>
              <a:rPr lang="es-ES" sz="1000" dirty="0" smtClean="0"/>
              <a:t>00 </a:t>
            </a:r>
            <a:r>
              <a:rPr lang="es-ES" sz="1000" dirty="0" err="1" smtClean="0"/>
              <a:t>mcg</a:t>
            </a:r>
            <a:endParaRPr lang="en-US" sz="1000" dirty="0"/>
          </a:p>
        </p:txBody>
      </p:sp>
      <p:pic>
        <p:nvPicPr>
          <p:cNvPr id="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40725" y="2132827"/>
            <a:ext cx="2131888" cy="1656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553394" y="2168817"/>
            <a:ext cx="2555110" cy="1578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7537069" y="2456849"/>
            <a:ext cx="630301" cy="246221"/>
          </a:xfrm>
          <a:prstGeom prst="rect">
            <a:avLst/>
          </a:prstGeom>
          <a:noFill/>
        </p:spPr>
        <p:txBody>
          <a:bodyPr wrap="none" rtlCol="0">
            <a:spAutoFit/>
          </a:bodyPr>
          <a:lstStyle/>
          <a:p>
            <a:r>
              <a:rPr lang="es-ES" sz="1000" dirty="0"/>
              <a:t>4</a:t>
            </a:r>
            <a:r>
              <a:rPr lang="es-ES" sz="1000" dirty="0" smtClean="0"/>
              <a:t>00 </a:t>
            </a:r>
            <a:r>
              <a:rPr lang="es-ES" sz="1000" dirty="0" err="1" smtClean="0"/>
              <a:t>mcg</a:t>
            </a:r>
            <a:endParaRPr lang="en-US" sz="1000" dirty="0"/>
          </a:p>
        </p:txBody>
      </p:sp>
      <p:sp>
        <p:nvSpPr>
          <p:cNvPr id="10" name="9 CuadroTexto"/>
          <p:cNvSpPr txBox="1"/>
          <p:nvPr/>
        </p:nvSpPr>
        <p:spPr>
          <a:xfrm>
            <a:off x="5241517" y="2456848"/>
            <a:ext cx="630301" cy="246221"/>
          </a:xfrm>
          <a:prstGeom prst="rect">
            <a:avLst/>
          </a:prstGeom>
          <a:noFill/>
        </p:spPr>
        <p:txBody>
          <a:bodyPr wrap="none" rtlCol="0">
            <a:spAutoFit/>
          </a:bodyPr>
          <a:lstStyle/>
          <a:p>
            <a:r>
              <a:rPr lang="es-ES" sz="1000" dirty="0" smtClean="0"/>
              <a:t>200 </a:t>
            </a:r>
            <a:r>
              <a:rPr lang="es-ES" sz="1000" dirty="0" err="1" smtClean="0"/>
              <a:t>mcg</a:t>
            </a:r>
            <a:endParaRPr lang="en-US" sz="1000" dirty="0"/>
          </a:p>
        </p:txBody>
      </p:sp>
      <p:sp>
        <p:nvSpPr>
          <p:cNvPr id="11" name="10 Rectángulo"/>
          <p:cNvSpPr/>
          <p:nvPr/>
        </p:nvSpPr>
        <p:spPr>
          <a:xfrm>
            <a:off x="1252687" y="6381328"/>
            <a:ext cx="7207745" cy="400110"/>
          </a:xfrm>
          <a:prstGeom prst="rect">
            <a:avLst/>
          </a:prstGeom>
        </p:spPr>
        <p:txBody>
          <a:bodyPr wrap="square">
            <a:spAutoFit/>
          </a:bodyPr>
          <a:lstStyle/>
          <a:p>
            <a:r>
              <a:rPr lang="es-ES" sz="1000" dirty="0" err="1" smtClean="0"/>
              <a:t>Danielsson</a:t>
            </a:r>
            <a:r>
              <a:rPr lang="es-ES" sz="1000" dirty="0" smtClean="0"/>
              <a:t> KGL </a:t>
            </a:r>
            <a:r>
              <a:rPr lang="es-ES" sz="1000" dirty="0" err="1" smtClean="0"/>
              <a:t>Marions</a:t>
            </a:r>
            <a:r>
              <a:rPr lang="es-ES" sz="1000" dirty="0" smtClean="0"/>
              <a:t> et al (1999). </a:t>
            </a:r>
            <a:r>
              <a:rPr lang="es-ES" sz="1000" dirty="0" err="1" smtClean="0"/>
              <a:t>Comparison</a:t>
            </a:r>
            <a:r>
              <a:rPr lang="es-ES" sz="1000" dirty="0" smtClean="0"/>
              <a:t> </a:t>
            </a:r>
            <a:r>
              <a:rPr lang="es-ES" sz="1000" dirty="0" err="1" smtClean="0"/>
              <a:t>between</a:t>
            </a:r>
            <a:r>
              <a:rPr lang="es-ES" sz="1000" dirty="0" smtClean="0"/>
              <a:t> oral and vaginal </a:t>
            </a:r>
            <a:r>
              <a:rPr lang="es-ES" sz="1000" dirty="0" err="1" smtClean="0"/>
              <a:t>administration</a:t>
            </a:r>
            <a:r>
              <a:rPr lang="es-ES" sz="1000" dirty="0" smtClean="0"/>
              <a:t> of </a:t>
            </a:r>
            <a:r>
              <a:rPr lang="es-ES" sz="1000" dirty="0" err="1" smtClean="0"/>
              <a:t>misoprostol</a:t>
            </a:r>
            <a:r>
              <a:rPr lang="es-ES" sz="1000" dirty="0" smtClean="0"/>
              <a:t> </a:t>
            </a:r>
            <a:r>
              <a:rPr lang="es-ES" sz="1000" dirty="0" err="1" smtClean="0"/>
              <a:t>on</a:t>
            </a:r>
            <a:r>
              <a:rPr lang="es-ES" sz="1000" dirty="0" smtClean="0"/>
              <a:t> </a:t>
            </a:r>
            <a:r>
              <a:rPr lang="es-ES" sz="1000" dirty="0" err="1" smtClean="0"/>
              <a:t>uteriny</a:t>
            </a:r>
            <a:r>
              <a:rPr lang="es-ES" sz="1000" dirty="0" smtClean="0"/>
              <a:t> </a:t>
            </a:r>
            <a:r>
              <a:rPr lang="es-ES" sz="1000" dirty="0" err="1" smtClean="0"/>
              <a:t>contractility</a:t>
            </a:r>
            <a:r>
              <a:rPr lang="es-ES" sz="1000" dirty="0" smtClean="0"/>
              <a:t> . </a:t>
            </a:r>
            <a:r>
              <a:rPr lang="es-ES" sz="1000" dirty="0" err="1" smtClean="0"/>
              <a:t>Obstet</a:t>
            </a:r>
            <a:r>
              <a:rPr lang="es-ES" sz="1000" dirty="0" smtClean="0"/>
              <a:t> </a:t>
            </a:r>
            <a:r>
              <a:rPr lang="es-ES" sz="1000" dirty="0" err="1" smtClean="0"/>
              <a:t>Gynecol</a:t>
            </a:r>
            <a:r>
              <a:rPr lang="es-ES" sz="1000" dirty="0" smtClean="0"/>
              <a:t> 93(2): 275-80 </a:t>
            </a:r>
            <a:endParaRPr lang="en-US" sz="1000" dirty="0"/>
          </a:p>
        </p:txBody>
      </p:sp>
      <p:sp>
        <p:nvSpPr>
          <p:cNvPr id="12" name="11 CuadroTexto"/>
          <p:cNvSpPr txBox="1"/>
          <p:nvPr/>
        </p:nvSpPr>
        <p:spPr>
          <a:xfrm>
            <a:off x="3707904" y="3801814"/>
            <a:ext cx="4722308" cy="923330"/>
          </a:xfrm>
          <a:prstGeom prst="rect">
            <a:avLst/>
          </a:prstGeom>
          <a:solidFill>
            <a:srgbClr val="FF99FF"/>
          </a:solidFill>
        </p:spPr>
        <p:txBody>
          <a:bodyPr wrap="square" rtlCol="0">
            <a:spAutoFit/>
          </a:bodyPr>
          <a:lstStyle/>
          <a:p>
            <a:r>
              <a:rPr lang="es-ES" b="1" dirty="0"/>
              <a:t>MISOPROSTOL VIA </a:t>
            </a:r>
            <a:r>
              <a:rPr lang="es-ES" b="1" dirty="0" smtClean="0"/>
              <a:t>VAGINAL PRODUCE UN</a:t>
            </a:r>
            <a:endParaRPr lang="es-ES" b="1" dirty="0"/>
          </a:p>
          <a:p>
            <a:r>
              <a:rPr lang="es-ES" b="1" dirty="0" smtClean="0"/>
              <a:t>EFECTO  PROGRESIVO </a:t>
            </a:r>
            <a:r>
              <a:rPr lang="es-ES" b="1" dirty="0"/>
              <a:t> </a:t>
            </a:r>
            <a:r>
              <a:rPr lang="es-ES" b="1" dirty="0" smtClean="0"/>
              <a:t>Y MANTENIDO DURANTE   MAS TIEMPO</a:t>
            </a:r>
            <a:endParaRPr lang="en-US" b="1" dirty="0"/>
          </a:p>
        </p:txBody>
      </p:sp>
      <p:sp>
        <p:nvSpPr>
          <p:cNvPr id="13" name="1 Título"/>
          <p:cNvSpPr txBox="1">
            <a:spLocks/>
          </p:cNvSpPr>
          <p:nvPr/>
        </p:nvSpPr>
        <p:spPr>
          <a:xfrm>
            <a:off x="441378" y="4462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
            </a:r>
            <a:br>
              <a:rPr lang="es-ES" dirty="0" smtClean="0"/>
            </a:br>
            <a:r>
              <a:rPr lang="es-ES" sz="3600" b="1" dirty="0" smtClean="0">
                <a:solidFill>
                  <a:schemeClr val="accent3"/>
                </a:solidFill>
              </a:rPr>
              <a:t>FARMACOCINÉTICA</a:t>
            </a:r>
            <a:endParaRPr lang="en-US" sz="3600" b="1" dirty="0">
              <a:solidFill>
                <a:schemeClr val="accent3"/>
              </a:solidFill>
            </a:endParaRPr>
          </a:p>
        </p:txBody>
      </p:sp>
    </p:spTree>
    <p:extLst>
      <p:ext uri="{BB962C8B-B14F-4D97-AF65-F5344CB8AC3E}">
        <p14:creationId xmlns="" xmlns:p14="http://schemas.microsoft.com/office/powerpoint/2010/main" val="85756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2536" y="1353964"/>
            <a:ext cx="8229600"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smtClean="0"/>
              <a:t>MISOPROSTOL Via Vaginal</a:t>
            </a:r>
            <a:endParaRPr lang="en-US" sz="2000" dirty="0"/>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79712" y="1942678"/>
            <a:ext cx="5314950" cy="443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Elipse"/>
          <p:cNvSpPr/>
          <p:nvPr/>
        </p:nvSpPr>
        <p:spPr>
          <a:xfrm>
            <a:off x="3491880" y="2276872"/>
            <a:ext cx="2520280" cy="100811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PICO MAXIMO</a:t>
            </a:r>
          </a:p>
          <a:p>
            <a:pPr algn="ctr"/>
            <a:r>
              <a:rPr lang="es-ES" b="1" dirty="0" smtClean="0"/>
              <a:t>60-120 min</a:t>
            </a:r>
            <a:endParaRPr lang="en-US" b="1" dirty="0"/>
          </a:p>
        </p:txBody>
      </p:sp>
      <p:sp>
        <p:nvSpPr>
          <p:cNvPr id="5" name="4 Rectángulo"/>
          <p:cNvSpPr/>
          <p:nvPr/>
        </p:nvSpPr>
        <p:spPr>
          <a:xfrm>
            <a:off x="1115616" y="6525344"/>
            <a:ext cx="7207745" cy="246221"/>
          </a:xfrm>
          <a:prstGeom prst="rect">
            <a:avLst/>
          </a:prstGeom>
        </p:spPr>
        <p:txBody>
          <a:bodyPr wrap="square">
            <a:spAutoFit/>
          </a:bodyPr>
          <a:lstStyle/>
          <a:p>
            <a:r>
              <a:rPr lang="es-ES" sz="1000" dirty="0" err="1" smtClean="0"/>
              <a:t>Zieman</a:t>
            </a:r>
            <a:r>
              <a:rPr lang="es-ES" sz="1000" dirty="0" smtClean="0"/>
              <a:t> M et al . </a:t>
            </a:r>
            <a:r>
              <a:rPr lang="es-ES" sz="1000" dirty="0" err="1" smtClean="0"/>
              <a:t>Absorption</a:t>
            </a:r>
            <a:r>
              <a:rPr lang="es-ES" sz="1000" dirty="0" smtClean="0"/>
              <a:t>  </a:t>
            </a:r>
            <a:r>
              <a:rPr lang="es-ES" sz="1000" dirty="0" err="1" smtClean="0"/>
              <a:t>kinetics</a:t>
            </a:r>
            <a:r>
              <a:rPr lang="es-ES" sz="1000" dirty="0" smtClean="0"/>
              <a:t> of </a:t>
            </a:r>
            <a:r>
              <a:rPr lang="es-ES" sz="1000" dirty="0" err="1" smtClean="0"/>
              <a:t>misoprostol</a:t>
            </a:r>
            <a:r>
              <a:rPr lang="es-ES" sz="1000" dirty="0" smtClean="0"/>
              <a:t> </a:t>
            </a:r>
            <a:r>
              <a:rPr lang="es-ES" sz="1000" dirty="0" err="1" smtClean="0"/>
              <a:t>with</a:t>
            </a:r>
            <a:r>
              <a:rPr lang="es-ES" sz="1000" dirty="0" smtClean="0"/>
              <a:t> oral </a:t>
            </a:r>
            <a:r>
              <a:rPr lang="es-ES" sz="1000" dirty="0" err="1" smtClean="0"/>
              <a:t>or</a:t>
            </a:r>
            <a:r>
              <a:rPr lang="es-ES" sz="1000" dirty="0" smtClean="0"/>
              <a:t> vaginal </a:t>
            </a:r>
            <a:r>
              <a:rPr lang="es-ES" sz="1000" dirty="0" err="1" smtClean="0"/>
              <a:t>adminitration</a:t>
            </a:r>
            <a:r>
              <a:rPr lang="es-ES" sz="1000" dirty="0" smtClean="0"/>
              <a:t>. </a:t>
            </a:r>
            <a:r>
              <a:rPr lang="es-ES" sz="1000" dirty="0" err="1" smtClean="0"/>
              <a:t>Obstet</a:t>
            </a:r>
            <a:r>
              <a:rPr lang="es-ES" sz="1000" dirty="0" smtClean="0"/>
              <a:t> </a:t>
            </a:r>
            <a:r>
              <a:rPr lang="es-ES" sz="1000" dirty="0" err="1" smtClean="0"/>
              <a:t>Gynecol</a:t>
            </a:r>
            <a:r>
              <a:rPr lang="es-ES" sz="1000" dirty="0" smtClean="0"/>
              <a:t>  1997 ; 90: 82-89</a:t>
            </a:r>
            <a:endParaRPr lang="en-US" sz="1000" dirty="0"/>
          </a:p>
        </p:txBody>
      </p:sp>
      <p:sp>
        <p:nvSpPr>
          <p:cNvPr id="6" name="5 Elipse"/>
          <p:cNvSpPr/>
          <p:nvPr/>
        </p:nvSpPr>
        <p:spPr>
          <a:xfrm>
            <a:off x="6660232" y="3068960"/>
            <a:ext cx="2520280" cy="100811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NIVELES ESTABLES hasta 6h después</a:t>
            </a:r>
            <a:endParaRPr lang="en-US" b="1" dirty="0"/>
          </a:p>
        </p:txBody>
      </p:sp>
      <p:sp>
        <p:nvSpPr>
          <p:cNvPr id="7" name="6 Elipse"/>
          <p:cNvSpPr/>
          <p:nvPr/>
        </p:nvSpPr>
        <p:spPr>
          <a:xfrm>
            <a:off x="5364088" y="1268760"/>
            <a:ext cx="3456384" cy="1368152"/>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solidFill>
                  <a:srgbClr val="FF0000"/>
                </a:solidFill>
              </a:rPr>
              <a:t>BIODISPONIBILIDAD</a:t>
            </a:r>
          </a:p>
          <a:p>
            <a:pPr algn="ctr"/>
            <a:r>
              <a:rPr lang="es-ES" sz="2000" b="1" dirty="0" smtClean="0">
                <a:solidFill>
                  <a:srgbClr val="FF0000"/>
                </a:solidFill>
              </a:rPr>
              <a:t> VAGINAL</a:t>
            </a:r>
          </a:p>
          <a:p>
            <a:pPr algn="ctr"/>
            <a:r>
              <a:rPr lang="es-ES" sz="2000" b="1" dirty="0" smtClean="0">
                <a:solidFill>
                  <a:srgbClr val="FF0000"/>
                </a:solidFill>
              </a:rPr>
              <a:t> 3 VECES MAYOR</a:t>
            </a:r>
            <a:endParaRPr lang="en-US" sz="2000" b="1" dirty="0">
              <a:solidFill>
                <a:srgbClr val="FF0000"/>
              </a:solidFill>
            </a:endParaRPr>
          </a:p>
        </p:txBody>
      </p:sp>
      <p:sp>
        <p:nvSpPr>
          <p:cNvPr id="8" name="1 Título"/>
          <p:cNvSpPr txBox="1">
            <a:spLocks/>
          </p:cNvSpPr>
          <p:nvPr/>
        </p:nvSpPr>
        <p:spPr>
          <a:xfrm>
            <a:off x="441378" y="4462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
            </a:r>
            <a:br>
              <a:rPr lang="es-ES" dirty="0" smtClean="0"/>
            </a:br>
            <a:r>
              <a:rPr lang="es-ES" sz="3600" b="1" dirty="0" smtClean="0">
                <a:solidFill>
                  <a:schemeClr val="accent3"/>
                </a:solidFill>
              </a:rPr>
              <a:t>FARMACOCINÉTICA</a:t>
            </a:r>
            <a:endParaRPr lang="en-US" sz="3600" b="1" dirty="0">
              <a:solidFill>
                <a:schemeClr val="accent3"/>
              </a:solidFill>
            </a:endParaRPr>
          </a:p>
        </p:txBody>
      </p:sp>
    </p:spTree>
    <p:extLst>
      <p:ext uri="{BB962C8B-B14F-4D97-AF65-F5344CB8AC3E}">
        <p14:creationId xmlns="" xmlns:p14="http://schemas.microsoft.com/office/powerpoint/2010/main" val="230006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 Marcador de contenido"/>
          <p:cNvSpPr txBox="1">
            <a:spLocks/>
          </p:cNvSpPr>
          <p:nvPr/>
        </p:nvSpPr>
        <p:spPr bwMode="auto">
          <a:xfrm>
            <a:off x="417513" y="1394048"/>
            <a:ext cx="8229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rgbClr val="3333CC"/>
                </a:solidFill>
                <a:latin typeface="+mn-lt"/>
                <a:ea typeface="+mn-ea"/>
                <a:cs typeface="+mn-cs"/>
              </a:defRPr>
            </a:lvl1pPr>
            <a:lvl2pPr marL="742950" indent="-285750" algn="l" rtl="0" fontAlgn="base">
              <a:spcBef>
                <a:spcPct val="20000"/>
              </a:spcBef>
              <a:spcAft>
                <a:spcPct val="0"/>
              </a:spcAft>
              <a:buChar char="–"/>
              <a:defRPr sz="2800">
                <a:solidFill>
                  <a:srgbClr val="3333CC"/>
                </a:solidFill>
                <a:latin typeface="+mn-lt"/>
              </a:defRPr>
            </a:lvl2pPr>
            <a:lvl3pPr marL="1143000" indent="-228600" algn="l" rtl="0" fontAlgn="base">
              <a:spcBef>
                <a:spcPct val="20000"/>
              </a:spcBef>
              <a:spcAft>
                <a:spcPct val="0"/>
              </a:spcAft>
              <a:buChar char="•"/>
              <a:defRPr sz="2400">
                <a:solidFill>
                  <a:srgbClr val="3333CC"/>
                </a:solidFill>
                <a:latin typeface="+mn-lt"/>
              </a:defRPr>
            </a:lvl3pPr>
            <a:lvl4pPr marL="1600200" indent="-228600" algn="l" rtl="0" fontAlgn="base">
              <a:spcBef>
                <a:spcPct val="20000"/>
              </a:spcBef>
              <a:spcAft>
                <a:spcPct val="0"/>
              </a:spcAft>
              <a:buChar char="–"/>
              <a:defRPr sz="2000">
                <a:solidFill>
                  <a:srgbClr val="3333CC"/>
                </a:solidFill>
                <a:latin typeface="+mn-lt"/>
              </a:defRPr>
            </a:lvl4pPr>
            <a:lvl5pPr marL="2057400" indent="-228600" algn="l" rtl="0" fontAlgn="base">
              <a:spcBef>
                <a:spcPct val="20000"/>
              </a:spcBef>
              <a:spcAft>
                <a:spcPct val="0"/>
              </a:spcAft>
              <a:buChar char="»"/>
              <a:defRPr sz="2000">
                <a:solidFill>
                  <a:srgbClr val="3333CC"/>
                </a:solidFill>
                <a:latin typeface="+mn-lt"/>
              </a:defRPr>
            </a:lvl5pPr>
            <a:lvl6pPr marL="2514600" indent="-228600" algn="l" rtl="0" fontAlgn="base">
              <a:spcBef>
                <a:spcPct val="20000"/>
              </a:spcBef>
              <a:spcAft>
                <a:spcPct val="0"/>
              </a:spcAft>
              <a:buChar char="»"/>
              <a:defRPr sz="2000">
                <a:solidFill>
                  <a:srgbClr val="3333CC"/>
                </a:solidFill>
                <a:latin typeface="+mn-lt"/>
              </a:defRPr>
            </a:lvl6pPr>
            <a:lvl7pPr marL="2971800" indent="-228600" algn="l" rtl="0" fontAlgn="base">
              <a:spcBef>
                <a:spcPct val="20000"/>
              </a:spcBef>
              <a:spcAft>
                <a:spcPct val="0"/>
              </a:spcAft>
              <a:buChar char="»"/>
              <a:defRPr sz="2000">
                <a:solidFill>
                  <a:srgbClr val="3333CC"/>
                </a:solidFill>
                <a:latin typeface="+mn-lt"/>
              </a:defRPr>
            </a:lvl7pPr>
            <a:lvl8pPr marL="3429000" indent="-228600" algn="l" rtl="0" fontAlgn="base">
              <a:spcBef>
                <a:spcPct val="20000"/>
              </a:spcBef>
              <a:spcAft>
                <a:spcPct val="0"/>
              </a:spcAft>
              <a:buChar char="»"/>
              <a:defRPr sz="2000">
                <a:solidFill>
                  <a:srgbClr val="3333CC"/>
                </a:solidFill>
                <a:latin typeface="+mn-lt"/>
              </a:defRPr>
            </a:lvl8pPr>
            <a:lvl9pPr marL="3886200" indent="-228600" algn="l" rtl="0" fontAlgn="base">
              <a:spcBef>
                <a:spcPct val="20000"/>
              </a:spcBef>
              <a:spcAft>
                <a:spcPct val="0"/>
              </a:spcAft>
              <a:buChar char="»"/>
              <a:defRPr sz="2000">
                <a:solidFill>
                  <a:srgbClr val="3333CC"/>
                </a:solidFill>
                <a:latin typeface="+mn-lt"/>
              </a:defRPr>
            </a:lvl9pPr>
          </a:lstStyle>
          <a:p>
            <a:pPr>
              <a:buFontTx/>
              <a:buBlip>
                <a:blip r:embed="rId3"/>
              </a:buBlip>
            </a:pPr>
            <a:r>
              <a:rPr lang="es-ES" sz="1800" b="1" dirty="0">
                <a:solidFill>
                  <a:srgbClr val="FF0000"/>
                </a:solidFill>
                <a:latin typeface="+mj-lt"/>
                <a:ea typeface="+mj-ea"/>
                <a:cs typeface="+mj-cs"/>
              </a:rPr>
              <a:t>Una de las ventajas de la vía vaginal </a:t>
            </a:r>
            <a:r>
              <a:rPr lang="es-ES" sz="1800" dirty="0">
                <a:latin typeface="+mj-lt"/>
                <a:ea typeface="+mj-ea"/>
                <a:cs typeface="+mj-cs"/>
              </a:rPr>
              <a:t>es que se evita el efecto de primer paso hepático, evitando así que parte del </a:t>
            </a:r>
            <a:r>
              <a:rPr lang="es-ES" sz="1800" dirty="0" err="1">
                <a:latin typeface="+mj-lt"/>
                <a:ea typeface="+mj-ea"/>
                <a:cs typeface="+mj-cs"/>
              </a:rPr>
              <a:t>misoprostol</a:t>
            </a:r>
            <a:r>
              <a:rPr lang="es-ES" sz="1800" dirty="0">
                <a:latin typeface="+mj-lt"/>
                <a:ea typeface="+mj-ea"/>
                <a:cs typeface="+mj-cs"/>
              </a:rPr>
              <a:t> sea inmediatamente metabolizado en el sistema porta</a:t>
            </a:r>
            <a:r>
              <a:rPr lang="es-ES" sz="1800" dirty="0" smtClean="0">
                <a:latin typeface="+mj-lt"/>
                <a:ea typeface="+mj-ea"/>
                <a:cs typeface="+mj-cs"/>
              </a:rPr>
              <a:t>.</a:t>
            </a:r>
          </a:p>
          <a:p>
            <a:pPr marL="0" indent="0">
              <a:buNone/>
            </a:pPr>
            <a:endParaRPr lang="es-ES" sz="1800" dirty="0">
              <a:latin typeface="+mj-lt"/>
              <a:ea typeface="+mj-ea"/>
              <a:cs typeface="+mj-cs"/>
            </a:endParaRPr>
          </a:p>
          <a:p>
            <a:pPr>
              <a:buFontTx/>
              <a:buBlip>
                <a:blip r:embed="rId3"/>
              </a:buBlip>
            </a:pPr>
            <a:r>
              <a:rPr lang="es-ES" sz="1800" dirty="0">
                <a:latin typeface="+mj-lt"/>
                <a:ea typeface="+mj-ea"/>
                <a:cs typeface="+mj-cs"/>
              </a:rPr>
              <a:t>Esta puede ser una de las razones por la que los niveles plasmáticos  permanecen más elevados a los 240 minutos con respecto a las vías oral y sublingual.</a:t>
            </a:r>
          </a:p>
        </p:txBody>
      </p:sp>
      <p:pic>
        <p:nvPicPr>
          <p:cNvPr id="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l="27708" t="41000" r="26250" b="35167"/>
          <a:stretch>
            <a:fillRect/>
          </a:stretch>
        </p:blipFill>
        <p:spPr bwMode="auto">
          <a:xfrm>
            <a:off x="693738" y="3594100"/>
            <a:ext cx="7654925" cy="247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3 Rectángulo"/>
          <p:cNvSpPr/>
          <p:nvPr/>
        </p:nvSpPr>
        <p:spPr>
          <a:xfrm>
            <a:off x="1252687" y="6351131"/>
            <a:ext cx="7207745" cy="246221"/>
          </a:xfrm>
          <a:prstGeom prst="rect">
            <a:avLst/>
          </a:prstGeom>
        </p:spPr>
        <p:txBody>
          <a:bodyPr wrap="square">
            <a:spAutoFit/>
          </a:bodyPr>
          <a:lstStyle/>
          <a:p>
            <a:r>
              <a:rPr lang="es-ES" sz="1000" dirty="0" err="1" smtClean="0"/>
              <a:t>Zieman</a:t>
            </a:r>
            <a:r>
              <a:rPr lang="es-ES" sz="1000" dirty="0" smtClean="0"/>
              <a:t> M et al . </a:t>
            </a:r>
            <a:r>
              <a:rPr lang="es-ES" sz="1000" dirty="0" err="1" smtClean="0"/>
              <a:t>Absorption</a:t>
            </a:r>
            <a:r>
              <a:rPr lang="es-ES" sz="1000" dirty="0" smtClean="0"/>
              <a:t>  </a:t>
            </a:r>
            <a:r>
              <a:rPr lang="es-ES" sz="1000" dirty="0" err="1" smtClean="0"/>
              <a:t>kinetics</a:t>
            </a:r>
            <a:r>
              <a:rPr lang="es-ES" sz="1000" dirty="0" smtClean="0"/>
              <a:t> of </a:t>
            </a:r>
            <a:r>
              <a:rPr lang="es-ES" sz="1000" dirty="0" err="1" smtClean="0"/>
              <a:t>misoprostol</a:t>
            </a:r>
            <a:r>
              <a:rPr lang="es-ES" sz="1000" dirty="0" smtClean="0"/>
              <a:t> </a:t>
            </a:r>
            <a:r>
              <a:rPr lang="es-ES" sz="1000" dirty="0" err="1" smtClean="0"/>
              <a:t>with</a:t>
            </a:r>
            <a:r>
              <a:rPr lang="es-ES" sz="1000" dirty="0" smtClean="0"/>
              <a:t> oral </a:t>
            </a:r>
            <a:r>
              <a:rPr lang="es-ES" sz="1000" dirty="0" err="1" smtClean="0"/>
              <a:t>or</a:t>
            </a:r>
            <a:r>
              <a:rPr lang="es-ES" sz="1000" dirty="0" smtClean="0"/>
              <a:t> vaginal </a:t>
            </a:r>
            <a:r>
              <a:rPr lang="es-ES" sz="1000" dirty="0" err="1" smtClean="0"/>
              <a:t>adminitration</a:t>
            </a:r>
            <a:r>
              <a:rPr lang="es-ES" sz="1000" dirty="0" smtClean="0"/>
              <a:t>. </a:t>
            </a:r>
            <a:r>
              <a:rPr lang="es-ES" sz="1000" dirty="0" err="1" smtClean="0"/>
              <a:t>Obstet</a:t>
            </a:r>
            <a:r>
              <a:rPr lang="es-ES" sz="1000" dirty="0" smtClean="0"/>
              <a:t> </a:t>
            </a:r>
            <a:r>
              <a:rPr lang="es-ES" sz="1000" dirty="0" err="1" smtClean="0"/>
              <a:t>Gynecol</a:t>
            </a:r>
            <a:r>
              <a:rPr lang="es-ES" sz="1000" dirty="0" smtClean="0"/>
              <a:t>  1997 ; 90: 82-89</a:t>
            </a:r>
            <a:endParaRPr lang="en-US" sz="1000" dirty="0"/>
          </a:p>
        </p:txBody>
      </p:sp>
      <p:sp>
        <p:nvSpPr>
          <p:cNvPr id="5" name="1 Título"/>
          <p:cNvSpPr txBox="1">
            <a:spLocks/>
          </p:cNvSpPr>
          <p:nvPr/>
        </p:nvSpPr>
        <p:spPr>
          <a:xfrm>
            <a:off x="441378" y="44624"/>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
            </a:r>
            <a:br>
              <a:rPr lang="es-ES" dirty="0" smtClean="0"/>
            </a:br>
            <a:r>
              <a:rPr lang="es-ES" sz="3600" b="1" dirty="0" smtClean="0">
                <a:solidFill>
                  <a:schemeClr val="accent3"/>
                </a:solidFill>
              </a:rPr>
              <a:t>FARMACOCINÉTICA</a:t>
            </a:r>
            <a:endParaRPr lang="en-US" sz="3600" b="1" dirty="0">
              <a:solidFill>
                <a:schemeClr val="accent3"/>
              </a:solidFill>
            </a:endParaRPr>
          </a:p>
        </p:txBody>
      </p:sp>
    </p:spTree>
    <p:extLst>
      <p:ext uri="{BB962C8B-B14F-4D97-AF65-F5344CB8AC3E}">
        <p14:creationId xmlns="" xmlns:p14="http://schemas.microsoft.com/office/powerpoint/2010/main" val="2748233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3142" y="2408238"/>
            <a:ext cx="8229600" cy="197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s-ES" sz="4800" b="1" dirty="0">
                <a:solidFill>
                  <a:srgbClr val="990099"/>
                </a:solidFill>
                <a:latin typeface="Candara" pitchFamily="34" charset="0"/>
                <a:ea typeface="+mj-ea"/>
                <a:cs typeface="+mj-cs"/>
              </a:rPr>
              <a:t>MISOPROSTOL</a:t>
            </a:r>
            <a:r>
              <a:rPr lang="es-ES" sz="4800" b="1" dirty="0" smtClean="0">
                <a:solidFill>
                  <a:srgbClr val="9BBB59"/>
                </a:solidFill>
                <a:latin typeface="Candara" pitchFamily="34" charset="0"/>
              </a:rPr>
              <a:t> </a:t>
            </a:r>
            <a:r>
              <a:rPr lang="es-ES" sz="4800" b="1" dirty="0">
                <a:solidFill>
                  <a:srgbClr val="990099"/>
                </a:solidFill>
                <a:latin typeface="Candara" pitchFamily="34" charset="0"/>
                <a:ea typeface="+mj-ea"/>
                <a:cs typeface="+mj-cs"/>
              </a:rPr>
              <a:t>25</a:t>
            </a:r>
            <a:r>
              <a:rPr lang="es-ES" sz="4800" b="1" dirty="0" smtClean="0">
                <a:solidFill>
                  <a:srgbClr val="9BBB59"/>
                </a:solidFill>
                <a:latin typeface="Candara" pitchFamily="34" charset="0"/>
              </a:rPr>
              <a:t> </a:t>
            </a:r>
            <a:r>
              <a:rPr lang="es-ES" sz="4800" b="1" dirty="0" err="1" smtClean="0">
                <a:solidFill>
                  <a:srgbClr val="990099"/>
                </a:solidFill>
                <a:latin typeface="Candara" pitchFamily="34" charset="0"/>
                <a:ea typeface="+mj-ea"/>
                <a:cs typeface="+mj-cs"/>
              </a:rPr>
              <a:t>mcg</a:t>
            </a:r>
            <a:endParaRPr lang="es-ES" sz="4800" b="1" dirty="0" smtClean="0">
              <a:solidFill>
                <a:srgbClr val="990099"/>
              </a:solidFill>
              <a:latin typeface="Candara" pitchFamily="34" charset="0"/>
              <a:ea typeface="+mj-ea"/>
              <a:cs typeface="+mj-cs"/>
            </a:endParaRPr>
          </a:p>
          <a:p>
            <a:pPr algn="ctr"/>
            <a:r>
              <a:rPr lang="es-ES" sz="4800" b="1" dirty="0" smtClean="0">
                <a:solidFill>
                  <a:srgbClr val="990099"/>
                </a:solidFill>
                <a:latin typeface="Candara" pitchFamily="34" charset="0"/>
                <a:ea typeface="+mj-ea"/>
                <a:cs typeface="+mj-cs"/>
              </a:rPr>
              <a:t>EFICACIA</a:t>
            </a:r>
            <a:endParaRPr lang="es-ES" sz="4800" b="1" dirty="0">
              <a:solidFill>
                <a:srgbClr val="990099"/>
              </a:solidFill>
              <a:latin typeface="Candara" pitchFamily="34" charset="0"/>
              <a:ea typeface="+mj-ea"/>
              <a:cs typeface="+mj-cs"/>
            </a:endParaRPr>
          </a:p>
        </p:txBody>
      </p:sp>
    </p:spTree>
    <p:extLst>
      <p:ext uri="{BB962C8B-B14F-4D97-AF65-F5344CB8AC3E}">
        <p14:creationId xmlns="" xmlns:p14="http://schemas.microsoft.com/office/powerpoint/2010/main" val="4153162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GARCIA\Documents\JAVIER\Página web centro Ginecológico\Test de Bishop.jpg"/>
          <p:cNvPicPr>
            <a:picLocks noChangeAspect="1" noChangeArrowheads="1"/>
          </p:cNvPicPr>
          <p:nvPr/>
        </p:nvPicPr>
        <p:blipFill>
          <a:blip r:embed="rId2" cstate="print"/>
          <a:srcRect/>
          <a:stretch>
            <a:fillRect/>
          </a:stretch>
        </p:blipFill>
        <p:spPr bwMode="auto">
          <a:xfrm>
            <a:off x="1547664" y="1052736"/>
            <a:ext cx="6048672" cy="4104456"/>
          </a:xfrm>
          <a:prstGeom prst="rect">
            <a:avLst/>
          </a:prstGeom>
          <a:noFill/>
        </p:spPr>
      </p:pic>
      <p:sp>
        <p:nvSpPr>
          <p:cNvPr id="3" name="2 Rectángulo"/>
          <p:cNvSpPr/>
          <p:nvPr/>
        </p:nvSpPr>
        <p:spPr>
          <a:xfrm>
            <a:off x="2699792" y="4941168"/>
            <a:ext cx="36724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7 éxito 95%</a:t>
            </a:r>
          </a:p>
          <a:p>
            <a:pPr algn="ctr"/>
            <a:r>
              <a:rPr lang="es-ES" dirty="0" smtClean="0"/>
              <a:t>Entre 4-6 éxito 80-85%</a:t>
            </a:r>
          </a:p>
          <a:p>
            <a:pPr algn="ctr"/>
            <a:r>
              <a:rPr lang="es-ES" dirty="0" smtClean="0"/>
              <a:t>≤3 éxito 50%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25 </a:t>
            </a:r>
            <a:r>
              <a:rPr lang="es-ES" sz="2400" b="1" dirty="0" err="1" smtClean="0">
                <a:solidFill>
                  <a:schemeClr val="accent3"/>
                </a:solidFill>
              </a:rPr>
              <a:t>mcg</a:t>
            </a:r>
            <a:r>
              <a:rPr lang="es-ES" dirty="0" smtClean="0"/>
              <a:t> </a:t>
            </a:r>
            <a:endParaRPr lang="en-US" dirty="0"/>
          </a:p>
        </p:txBody>
      </p:sp>
      <p:sp>
        <p:nvSpPr>
          <p:cNvPr id="3" name="2 CuadroTexto"/>
          <p:cNvSpPr txBox="1"/>
          <p:nvPr/>
        </p:nvSpPr>
        <p:spPr>
          <a:xfrm>
            <a:off x="460686" y="1415673"/>
            <a:ext cx="8280920" cy="5139869"/>
          </a:xfrm>
          <a:prstGeom prst="rect">
            <a:avLst/>
          </a:prstGeom>
          <a:noFill/>
        </p:spPr>
        <p:txBody>
          <a:bodyPr wrap="square" rtlCol="0">
            <a:spAutoFit/>
          </a:bodyPr>
          <a:lstStyle/>
          <a:p>
            <a:r>
              <a:rPr lang="es-ES_tradnl" b="1" u="sng" dirty="0" err="1">
                <a:solidFill>
                  <a:srgbClr val="3333CC"/>
                </a:solidFill>
                <a:latin typeface="+mj-lt"/>
                <a:ea typeface="+mj-ea"/>
                <a:cs typeface="+mj-cs"/>
              </a:rPr>
              <a:t>Chitrakar</a:t>
            </a:r>
            <a:r>
              <a:rPr lang="es-ES_tradnl" b="1" u="sng" dirty="0">
                <a:solidFill>
                  <a:srgbClr val="3333CC"/>
                </a:solidFill>
                <a:latin typeface="+mj-lt"/>
                <a:ea typeface="+mj-ea"/>
                <a:cs typeface="+mj-cs"/>
              </a:rPr>
              <a:t> NS – 2012</a:t>
            </a:r>
          </a:p>
          <a:p>
            <a:endParaRPr lang="es-ES_tradnl" dirty="0">
              <a:solidFill>
                <a:srgbClr val="3333CC"/>
              </a:solidFill>
              <a:latin typeface="+mj-lt"/>
              <a:ea typeface="+mj-ea"/>
              <a:cs typeface="+mj-cs"/>
            </a:endParaRPr>
          </a:p>
          <a:p>
            <a:r>
              <a:rPr lang="es-ES_tradnl" sz="2000" i="1" dirty="0">
                <a:solidFill>
                  <a:srgbClr val="3333CC"/>
                </a:solidFill>
                <a:latin typeface="+mj-lt"/>
                <a:ea typeface="+mj-ea"/>
                <a:cs typeface="+mj-cs"/>
              </a:rPr>
              <a:t>Material y métodos</a:t>
            </a:r>
          </a:p>
          <a:p>
            <a:r>
              <a:rPr lang="es-ES_tradnl" dirty="0">
                <a:solidFill>
                  <a:srgbClr val="3333CC"/>
                </a:solidFill>
                <a:latin typeface="+mj-lt"/>
                <a:ea typeface="+mj-ea"/>
                <a:cs typeface="+mj-cs"/>
              </a:rPr>
              <a:t>Mujeres </a:t>
            </a:r>
            <a:r>
              <a:rPr lang="es-ES_tradnl" dirty="0" smtClean="0">
                <a:solidFill>
                  <a:srgbClr val="3333CC"/>
                </a:solidFill>
                <a:latin typeface="+mj-lt"/>
                <a:ea typeface="+mj-ea"/>
                <a:cs typeface="+mj-cs"/>
              </a:rPr>
              <a:t>(nulíparas </a:t>
            </a:r>
            <a:r>
              <a:rPr lang="es-ES_tradnl" dirty="0">
                <a:solidFill>
                  <a:srgbClr val="3333CC"/>
                </a:solidFill>
                <a:latin typeface="+mj-lt"/>
                <a:ea typeface="+mj-ea"/>
                <a:cs typeface="+mj-cs"/>
              </a:rPr>
              <a:t>o </a:t>
            </a:r>
            <a:r>
              <a:rPr lang="es-ES_tradnl" dirty="0" smtClean="0">
                <a:solidFill>
                  <a:srgbClr val="3333CC"/>
                </a:solidFill>
                <a:latin typeface="+mj-lt"/>
                <a:ea typeface="+mj-ea"/>
                <a:cs typeface="+mj-cs"/>
              </a:rPr>
              <a:t>multíparas) </a:t>
            </a:r>
            <a:r>
              <a:rPr lang="es-ES_tradnl" dirty="0">
                <a:solidFill>
                  <a:srgbClr val="3333CC"/>
                </a:solidFill>
                <a:latin typeface="+mj-lt"/>
                <a:ea typeface="+mj-ea"/>
                <a:cs typeface="+mj-cs"/>
              </a:rPr>
              <a:t>con </a:t>
            </a:r>
            <a:r>
              <a:rPr lang="es-ES_tradnl" dirty="0" smtClean="0">
                <a:solidFill>
                  <a:srgbClr val="3333CC"/>
                </a:solidFill>
                <a:latin typeface="+mj-lt"/>
                <a:ea typeface="+mj-ea"/>
                <a:cs typeface="+mj-cs"/>
              </a:rPr>
              <a:t>cérvix </a:t>
            </a:r>
            <a:r>
              <a:rPr lang="es-ES_tradnl" dirty="0">
                <a:solidFill>
                  <a:srgbClr val="3333CC"/>
                </a:solidFill>
                <a:latin typeface="+mj-lt"/>
                <a:ea typeface="+mj-ea"/>
                <a:cs typeface="+mj-cs"/>
              </a:rPr>
              <a:t>desfavorable </a:t>
            </a:r>
            <a:r>
              <a:rPr lang="es-ES_tradnl" dirty="0" smtClean="0">
                <a:solidFill>
                  <a:srgbClr val="3333CC"/>
                </a:solidFill>
                <a:latin typeface="+mj-lt"/>
                <a:ea typeface="+mj-ea"/>
                <a:cs typeface="+mj-cs"/>
              </a:rPr>
              <a:t>fueron aleatorizadas </a:t>
            </a:r>
            <a:r>
              <a:rPr lang="es-ES_tradnl" dirty="0">
                <a:solidFill>
                  <a:srgbClr val="3333CC"/>
                </a:solidFill>
                <a:latin typeface="+mj-lt"/>
                <a:ea typeface="+mj-ea"/>
                <a:cs typeface="+mj-cs"/>
              </a:rPr>
              <a:t>a recibir 25 </a:t>
            </a:r>
            <a:r>
              <a:rPr lang="es-ES_tradnl" dirty="0" err="1">
                <a:solidFill>
                  <a:srgbClr val="3333CC"/>
                </a:solidFill>
                <a:latin typeface="+mj-lt"/>
                <a:ea typeface="+mj-ea"/>
                <a:cs typeface="+mj-cs"/>
              </a:rPr>
              <a:t>mcg</a:t>
            </a:r>
            <a:r>
              <a:rPr lang="es-ES_tradnl" dirty="0">
                <a:solidFill>
                  <a:srgbClr val="3333CC"/>
                </a:solidFill>
                <a:latin typeface="+mj-lt"/>
                <a:ea typeface="+mj-ea"/>
                <a:cs typeface="+mj-cs"/>
              </a:rPr>
              <a:t> </a:t>
            </a:r>
            <a:r>
              <a:rPr lang="es-ES_tradnl" dirty="0" err="1" smtClean="0">
                <a:solidFill>
                  <a:srgbClr val="3333CC"/>
                </a:solidFill>
                <a:latin typeface="+mj-lt"/>
                <a:ea typeface="+mj-ea"/>
                <a:cs typeface="+mj-cs"/>
              </a:rPr>
              <a:t>misoprostol</a:t>
            </a:r>
            <a:r>
              <a:rPr lang="es-ES_tradnl" dirty="0" smtClean="0">
                <a:solidFill>
                  <a:srgbClr val="3333CC"/>
                </a:solidFill>
                <a:latin typeface="+mj-lt"/>
                <a:ea typeface="+mj-ea"/>
                <a:cs typeface="+mj-cs"/>
              </a:rPr>
              <a:t> vía vaginal </a:t>
            </a:r>
            <a:r>
              <a:rPr lang="es-ES_tradnl" dirty="0">
                <a:solidFill>
                  <a:srgbClr val="3333CC"/>
                </a:solidFill>
                <a:latin typeface="+mj-lt"/>
                <a:ea typeface="+mj-ea"/>
                <a:cs typeface="+mj-cs"/>
              </a:rPr>
              <a:t>(n=100) o  </a:t>
            </a:r>
            <a:r>
              <a:rPr lang="es-ES_tradnl" dirty="0" err="1" smtClean="0">
                <a:solidFill>
                  <a:srgbClr val="3333CC"/>
                </a:solidFill>
                <a:latin typeface="+mj-lt"/>
                <a:ea typeface="+mj-ea"/>
                <a:cs typeface="+mj-cs"/>
              </a:rPr>
              <a:t>dinoprostona</a:t>
            </a:r>
            <a:r>
              <a:rPr lang="es-ES_tradnl" dirty="0" smtClean="0">
                <a:solidFill>
                  <a:srgbClr val="3333CC"/>
                </a:solidFill>
                <a:latin typeface="+mj-lt"/>
                <a:ea typeface="+mj-ea"/>
                <a:cs typeface="+mj-cs"/>
              </a:rPr>
              <a:t> vía </a:t>
            </a:r>
            <a:r>
              <a:rPr lang="es-ES_tradnl" dirty="0" err="1" smtClean="0">
                <a:solidFill>
                  <a:srgbClr val="3333CC"/>
                </a:solidFill>
                <a:latin typeface="+mj-lt"/>
                <a:ea typeface="+mj-ea"/>
                <a:cs typeface="+mj-cs"/>
              </a:rPr>
              <a:t>intracervical</a:t>
            </a:r>
            <a:r>
              <a:rPr lang="es-ES_tradnl" dirty="0" smtClean="0">
                <a:solidFill>
                  <a:srgbClr val="3333CC"/>
                </a:solidFill>
                <a:latin typeface="+mj-lt"/>
                <a:ea typeface="+mj-ea"/>
                <a:cs typeface="+mj-cs"/>
              </a:rPr>
              <a:t> 0,5 </a:t>
            </a:r>
            <a:r>
              <a:rPr lang="es-ES_tradnl" dirty="0">
                <a:solidFill>
                  <a:srgbClr val="3333CC"/>
                </a:solidFill>
                <a:latin typeface="+mj-lt"/>
                <a:ea typeface="+mj-ea"/>
                <a:cs typeface="+mj-cs"/>
              </a:rPr>
              <a:t>mg (n=100) y repetir ambos a las 6 horas</a:t>
            </a:r>
            <a:endParaRPr lang="en-US" dirty="0">
              <a:solidFill>
                <a:srgbClr val="3333CC"/>
              </a:solidFill>
              <a:latin typeface="+mj-lt"/>
              <a:ea typeface="+mj-ea"/>
              <a:cs typeface="+mj-cs"/>
            </a:endParaRPr>
          </a:p>
          <a:p>
            <a:pPr marL="285750" indent="-285750">
              <a:buFont typeface="Wingdings" pitchFamily="2" charset="2"/>
              <a:buChar char="Ø"/>
            </a:pPr>
            <a:endParaRPr lang="es-ES_tradnl" dirty="0">
              <a:solidFill>
                <a:srgbClr val="3333CC"/>
              </a:solidFill>
              <a:latin typeface="+mj-lt"/>
              <a:ea typeface="+mj-ea"/>
              <a:cs typeface="+mj-cs"/>
            </a:endParaRPr>
          </a:p>
          <a:p>
            <a:r>
              <a:rPr lang="es-ES_tradnl" sz="2000" i="1" dirty="0" err="1">
                <a:solidFill>
                  <a:srgbClr val="3333CC"/>
                </a:solidFill>
                <a:latin typeface="+mj-lt"/>
                <a:ea typeface="+mj-ea"/>
                <a:cs typeface="+mj-cs"/>
              </a:rPr>
              <a:t>Endpoints</a:t>
            </a:r>
            <a:endParaRPr lang="es-ES_tradnl" sz="2000" i="1" dirty="0">
              <a:solidFill>
                <a:srgbClr val="3333CC"/>
              </a:solidFill>
              <a:latin typeface="+mj-lt"/>
              <a:ea typeface="+mj-ea"/>
              <a:cs typeface="+mj-cs"/>
            </a:endParaRPr>
          </a:p>
          <a:p>
            <a:endParaRPr lang="es-ES_tradnl" dirty="0">
              <a:solidFill>
                <a:srgbClr val="3333CC"/>
              </a:solidFill>
              <a:latin typeface="+mj-lt"/>
              <a:ea typeface="+mj-ea"/>
              <a:cs typeface="+mj-cs"/>
            </a:endParaRPr>
          </a:p>
          <a:p>
            <a:pPr marL="285750" indent="-285750">
              <a:buFont typeface="Wingdings" pitchFamily="2" charset="2"/>
              <a:buChar char="Ø"/>
            </a:pPr>
            <a:r>
              <a:rPr lang="es-ES_tradnl" b="1" dirty="0">
                <a:solidFill>
                  <a:srgbClr val="3333CC"/>
                </a:solidFill>
                <a:latin typeface="+mj-lt"/>
                <a:ea typeface="+mj-ea"/>
                <a:cs typeface="+mj-cs"/>
              </a:rPr>
              <a:t>Dilatación </a:t>
            </a:r>
            <a:r>
              <a:rPr lang="es-ES_tradnl" b="1" dirty="0" err="1">
                <a:solidFill>
                  <a:srgbClr val="3333CC"/>
                </a:solidFill>
                <a:latin typeface="+mj-lt"/>
                <a:ea typeface="+mj-ea"/>
                <a:cs typeface="+mj-cs"/>
              </a:rPr>
              <a:t>cervix</a:t>
            </a:r>
            <a:endParaRPr lang="es-ES_tradnl" b="1" dirty="0">
              <a:solidFill>
                <a:srgbClr val="3333CC"/>
              </a:solidFill>
              <a:latin typeface="+mj-lt"/>
              <a:ea typeface="+mj-ea"/>
              <a:cs typeface="+mj-cs"/>
            </a:endParaRPr>
          </a:p>
          <a:p>
            <a:endParaRPr lang="es-ES_tradnl" dirty="0">
              <a:solidFill>
                <a:srgbClr val="3333CC"/>
              </a:solidFill>
              <a:latin typeface="+mj-lt"/>
              <a:ea typeface="+mj-ea"/>
              <a:cs typeface="+mj-cs"/>
            </a:endParaRPr>
          </a:p>
          <a:p>
            <a:pPr marL="285750" indent="-285750">
              <a:buFont typeface="Wingdings" pitchFamily="2" charset="2"/>
              <a:buChar char="Ø"/>
            </a:pPr>
            <a:endParaRPr lang="es-ES_tradnl" dirty="0">
              <a:solidFill>
                <a:srgbClr val="3333CC"/>
              </a:solidFill>
              <a:latin typeface="+mj-lt"/>
              <a:ea typeface="+mj-ea"/>
              <a:cs typeface="+mj-cs"/>
            </a:endParaRPr>
          </a:p>
          <a:p>
            <a:pPr marL="285750" indent="-285750">
              <a:buFont typeface="Wingdings" pitchFamily="2" charset="2"/>
              <a:buChar char="Ø"/>
            </a:pPr>
            <a:endParaRPr lang="es-ES_tradnl" dirty="0">
              <a:solidFill>
                <a:srgbClr val="3333CC"/>
              </a:solidFill>
              <a:latin typeface="+mj-lt"/>
              <a:ea typeface="+mj-ea"/>
              <a:cs typeface="+mj-cs"/>
            </a:endParaRPr>
          </a:p>
          <a:p>
            <a:pPr marL="285750" indent="-285750">
              <a:buFont typeface="Wingdings" pitchFamily="2" charset="2"/>
              <a:buChar char="Ø"/>
            </a:pPr>
            <a:r>
              <a:rPr lang="es-ES_tradnl" b="1" dirty="0">
                <a:solidFill>
                  <a:srgbClr val="3333CC"/>
                </a:solidFill>
                <a:latin typeface="+mj-lt"/>
                <a:ea typeface="+mj-ea"/>
                <a:cs typeface="+mj-cs"/>
              </a:rPr>
              <a:t>Necesidad uso de </a:t>
            </a:r>
            <a:r>
              <a:rPr lang="es-ES_tradnl" b="1" dirty="0" err="1">
                <a:solidFill>
                  <a:srgbClr val="3333CC"/>
                </a:solidFill>
                <a:latin typeface="+mj-lt"/>
                <a:ea typeface="+mj-ea"/>
                <a:cs typeface="+mj-cs"/>
              </a:rPr>
              <a:t>oxitocina</a:t>
            </a:r>
            <a:endParaRPr lang="es-ES_tradnl" b="1" dirty="0">
              <a:solidFill>
                <a:srgbClr val="3333CC"/>
              </a:solidFill>
              <a:latin typeface="+mj-lt"/>
              <a:ea typeface="+mj-ea"/>
              <a:cs typeface="+mj-cs"/>
            </a:endParaRPr>
          </a:p>
          <a:p>
            <a:pPr marL="285750" indent="-285750">
              <a:buFont typeface="Wingdings" pitchFamily="2" charset="2"/>
              <a:buChar char="Ø"/>
            </a:pPr>
            <a:endParaRPr lang="es-ES_tradnl" dirty="0">
              <a:solidFill>
                <a:srgbClr val="3333CC"/>
              </a:solidFill>
              <a:latin typeface="+mj-lt"/>
              <a:ea typeface="+mj-ea"/>
              <a:cs typeface="+mj-cs"/>
            </a:endParaRPr>
          </a:p>
          <a:p>
            <a:pPr marL="285750" indent="-285750">
              <a:buFont typeface="Wingdings" pitchFamily="2" charset="2"/>
              <a:buChar char="Ø"/>
            </a:pPr>
            <a:endParaRPr lang="es-ES_tradnl" dirty="0">
              <a:solidFill>
                <a:srgbClr val="3333CC"/>
              </a:solidFill>
              <a:latin typeface="+mj-lt"/>
              <a:ea typeface="+mj-ea"/>
              <a:cs typeface="+mj-cs"/>
            </a:endParaRPr>
          </a:p>
          <a:p>
            <a:pPr marL="285750" indent="-285750">
              <a:buFont typeface="Wingdings" pitchFamily="2" charset="2"/>
              <a:buChar char="Ø"/>
            </a:pPr>
            <a:r>
              <a:rPr lang="es-ES_tradnl" b="1" dirty="0">
                <a:solidFill>
                  <a:srgbClr val="3333CC"/>
                </a:solidFill>
                <a:latin typeface="+mj-lt"/>
                <a:ea typeface="+mj-ea"/>
                <a:cs typeface="+mj-cs"/>
              </a:rPr>
              <a:t>Inducción fallida</a:t>
            </a:r>
          </a:p>
          <a:p>
            <a:r>
              <a:rPr lang="es-ES_tradnl" dirty="0">
                <a:solidFill>
                  <a:srgbClr val="3333CC"/>
                </a:solidFill>
                <a:latin typeface="+mj-lt"/>
                <a:ea typeface="+mj-ea"/>
                <a:cs typeface="+mj-cs"/>
              </a:rPr>
              <a:t> </a:t>
            </a:r>
            <a:endParaRPr lang="en-US" dirty="0">
              <a:solidFill>
                <a:srgbClr val="3333CC"/>
              </a:solidFill>
              <a:latin typeface="+mj-lt"/>
              <a:ea typeface="+mj-ea"/>
              <a:cs typeface="+mj-cs"/>
            </a:endParaRPr>
          </a:p>
        </p:txBody>
      </p:sp>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01475" y="3501008"/>
            <a:ext cx="3270725" cy="936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3888" y="4757230"/>
            <a:ext cx="3024336" cy="12640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475656" y="6309320"/>
            <a:ext cx="6912767" cy="738664"/>
          </a:xfrm>
          <a:prstGeom prst="rect">
            <a:avLst/>
          </a:prstGeom>
          <a:noFill/>
        </p:spPr>
        <p:txBody>
          <a:bodyPr wrap="square" rtlCol="0">
            <a:spAutoFit/>
          </a:bodyPr>
          <a:lstStyle/>
          <a:p>
            <a:r>
              <a:rPr lang="en-US" sz="1200" b="1" dirty="0" err="1"/>
              <a:t>Chitrakar</a:t>
            </a:r>
            <a:r>
              <a:rPr lang="en-US" sz="1200" b="1" dirty="0"/>
              <a:t> NS. Comparison of Misoprostol versus </a:t>
            </a:r>
            <a:r>
              <a:rPr lang="en-US" sz="1200" b="1" dirty="0" err="1"/>
              <a:t>Dinoprostone</a:t>
            </a:r>
            <a:r>
              <a:rPr lang="en-US" sz="1200" b="1" dirty="0"/>
              <a:t> for pre-induction  cervical ripening at-term. </a:t>
            </a:r>
            <a:r>
              <a:rPr lang="en-US" sz="1200" b="1" dirty="0" smtClean="0"/>
              <a:t>  J </a:t>
            </a:r>
            <a:r>
              <a:rPr lang="en-US" sz="1200" b="1" dirty="0"/>
              <a:t>Nepal Health Res </a:t>
            </a:r>
            <a:r>
              <a:rPr lang="en-US" sz="1200" b="1" dirty="0" err="1"/>
              <a:t>Counc</a:t>
            </a:r>
            <a:r>
              <a:rPr lang="en-US" sz="1200" b="1" dirty="0"/>
              <a:t>. 2012 Jan;10(1):10-5. PubMed  PMID: 22929629</a:t>
            </a:r>
          </a:p>
          <a:p>
            <a:endParaRPr lang="en-US" dirty="0"/>
          </a:p>
        </p:txBody>
      </p:sp>
    </p:spTree>
    <p:extLst>
      <p:ext uri="{BB962C8B-B14F-4D97-AF65-F5344CB8AC3E}">
        <p14:creationId xmlns="" xmlns:p14="http://schemas.microsoft.com/office/powerpoint/2010/main" val="3291479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2668" y="1344245"/>
            <a:ext cx="8505195" cy="4278094"/>
          </a:xfrm>
          <a:prstGeom prst="rect">
            <a:avLst/>
          </a:prstGeom>
          <a:noFill/>
        </p:spPr>
        <p:txBody>
          <a:bodyPr wrap="square" rtlCol="0">
            <a:spAutoFit/>
          </a:bodyPr>
          <a:lstStyle/>
          <a:p>
            <a:r>
              <a:rPr lang="es-ES_tradnl" u="sng" dirty="0" err="1">
                <a:solidFill>
                  <a:srgbClr val="3333CC"/>
                </a:solidFill>
                <a:latin typeface="+mj-lt"/>
                <a:ea typeface="+mj-ea"/>
                <a:cs typeface="+mj-cs"/>
              </a:rPr>
              <a:t>Chitrakar</a:t>
            </a:r>
            <a:r>
              <a:rPr lang="es-ES_tradnl" u="sng" dirty="0">
                <a:solidFill>
                  <a:srgbClr val="3333CC"/>
                </a:solidFill>
                <a:latin typeface="+mj-lt"/>
                <a:ea typeface="+mj-ea"/>
                <a:cs typeface="+mj-cs"/>
              </a:rPr>
              <a:t> NS – 2012</a:t>
            </a:r>
          </a:p>
          <a:p>
            <a:r>
              <a:rPr lang="es-ES_tradnl" sz="2000" i="1" dirty="0" err="1">
                <a:solidFill>
                  <a:srgbClr val="3333CC"/>
                </a:solidFill>
                <a:latin typeface="+mj-lt"/>
                <a:ea typeface="+mj-ea"/>
                <a:cs typeface="+mj-cs"/>
              </a:rPr>
              <a:t>Endpoints</a:t>
            </a:r>
            <a:endParaRPr lang="es-ES_tradnl" sz="2000" i="1" dirty="0">
              <a:solidFill>
                <a:srgbClr val="3333CC"/>
              </a:solidFill>
              <a:latin typeface="+mj-lt"/>
              <a:ea typeface="+mj-ea"/>
              <a:cs typeface="+mj-cs"/>
            </a:endParaRPr>
          </a:p>
          <a:p>
            <a:endParaRPr lang="es-ES_tradnl" dirty="0" smtClean="0">
              <a:solidFill>
                <a:srgbClr val="0070C0"/>
              </a:solidFill>
            </a:endParaRPr>
          </a:p>
          <a:p>
            <a:pPr marL="285750" indent="-285750">
              <a:buFont typeface="Wingdings" pitchFamily="2" charset="2"/>
              <a:buChar char="Ø"/>
            </a:pPr>
            <a:r>
              <a:rPr lang="es-ES_tradnl" b="1" dirty="0">
                <a:solidFill>
                  <a:srgbClr val="3333CC"/>
                </a:solidFill>
                <a:latin typeface="+mj-lt"/>
                <a:ea typeface="+mj-ea"/>
                <a:cs typeface="+mj-cs"/>
              </a:rPr>
              <a:t>Tiempo</a:t>
            </a:r>
            <a:r>
              <a:rPr lang="es-ES_tradnl" b="1" dirty="0" smtClean="0">
                <a:solidFill>
                  <a:srgbClr val="0070C0"/>
                </a:solidFill>
              </a:rPr>
              <a:t> </a:t>
            </a:r>
            <a:r>
              <a:rPr lang="es-ES_tradnl" b="1" dirty="0">
                <a:solidFill>
                  <a:srgbClr val="3333CC"/>
                </a:solidFill>
                <a:latin typeface="+mj-lt"/>
                <a:ea typeface="+mj-ea"/>
                <a:cs typeface="+mj-cs"/>
              </a:rPr>
              <a:t>de inducción al parto vaginal (horas</a:t>
            </a:r>
            <a:r>
              <a:rPr lang="es-ES_tradnl" b="1" dirty="0" smtClean="0">
                <a:solidFill>
                  <a:srgbClr val="3333CC"/>
                </a:solidFill>
                <a:latin typeface="+mj-lt"/>
                <a:ea typeface="+mj-ea"/>
                <a:cs typeface="+mj-cs"/>
              </a:rPr>
              <a:t>)</a:t>
            </a:r>
            <a:r>
              <a:rPr lang="en-US" dirty="0"/>
              <a:t> </a:t>
            </a:r>
            <a:r>
              <a:rPr lang="en-US" dirty="0" smtClean="0">
                <a:solidFill>
                  <a:srgbClr val="3333CC"/>
                </a:solidFill>
                <a:latin typeface="+mj-lt"/>
                <a:ea typeface="+mj-ea"/>
                <a:cs typeface="+mj-cs"/>
              </a:rPr>
              <a:t>18,42 </a:t>
            </a:r>
            <a:r>
              <a:rPr lang="en-US" dirty="0">
                <a:solidFill>
                  <a:srgbClr val="3333CC"/>
                </a:solidFill>
                <a:latin typeface="+mj-lt"/>
                <a:ea typeface="+mj-ea"/>
                <a:cs typeface="+mj-cs"/>
              </a:rPr>
              <a:t>h PGE1 vs. </a:t>
            </a:r>
            <a:r>
              <a:rPr lang="en-US" dirty="0" smtClean="0">
                <a:solidFill>
                  <a:srgbClr val="3333CC"/>
                </a:solidFill>
                <a:latin typeface="+mj-lt"/>
                <a:ea typeface="+mj-ea"/>
                <a:cs typeface="+mj-cs"/>
              </a:rPr>
              <a:t>22,33h PGE</a:t>
            </a:r>
          </a:p>
          <a:p>
            <a:endParaRPr lang="es-ES_tradnl" dirty="0">
              <a:solidFill>
                <a:srgbClr val="3333CC"/>
              </a:solidFill>
              <a:latin typeface="+mj-lt"/>
              <a:ea typeface="+mj-ea"/>
              <a:cs typeface="+mj-cs"/>
            </a:endParaRPr>
          </a:p>
          <a:p>
            <a:r>
              <a:rPr lang="es-ES" dirty="0">
                <a:solidFill>
                  <a:srgbClr val="3333CC"/>
                </a:solidFill>
                <a:latin typeface="+mj-lt"/>
                <a:ea typeface="+mj-ea"/>
                <a:cs typeface="+mj-cs"/>
              </a:rPr>
              <a:t>PGE1  (n=77) 19.88</a:t>
            </a:r>
            <a:r>
              <a:rPr lang="en-US" dirty="0">
                <a:solidFill>
                  <a:srgbClr val="3333CC"/>
                </a:solidFill>
                <a:latin typeface="+mj-lt"/>
                <a:ea typeface="+mj-ea"/>
                <a:cs typeface="+mj-cs"/>
              </a:rPr>
              <a:t>	</a:t>
            </a:r>
          </a:p>
          <a:p>
            <a:r>
              <a:rPr lang="en-US" dirty="0">
                <a:solidFill>
                  <a:srgbClr val="3333CC"/>
                </a:solidFill>
                <a:latin typeface="+mj-lt"/>
                <a:ea typeface="+mj-ea"/>
                <a:cs typeface="+mj-cs"/>
              </a:rPr>
              <a:t>PGE2  (n=71) 23,85   </a:t>
            </a:r>
            <a:r>
              <a:rPr lang="en-US" dirty="0" smtClean="0">
                <a:solidFill>
                  <a:srgbClr val="3333CC"/>
                </a:solidFill>
                <a:latin typeface="+mj-lt"/>
                <a:ea typeface="+mj-ea"/>
                <a:cs typeface="+mj-cs"/>
              </a:rPr>
              <a:t>P=0,264</a:t>
            </a:r>
            <a:endParaRPr lang="en-US" dirty="0">
              <a:solidFill>
                <a:srgbClr val="3333CC"/>
              </a:solidFill>
              <a:latin typeface="+mj-lt"/>
              <a:ea typeface="+mj-ea"/>
              <a:cs typeface="+mj-cs"/>
            </a:endParaRPr>
          </a:p>
          <a:p>
            <a:endParaRPr lang="es-ES" dirty="0">
              <a:solidFill>
                <a:srgbClr val="3333CC"/>
              </a:solidFill>
              <a:latin typeface="+mj-lt"/>
              <a:ea typeface="+mj-ea"/>
              <a:cs typeface="+mj-cs"/>
            </a:endParaRPr>
          </a:p>
          <a:p>
            <a:r>
              <a:rPr lang="es-ES" dirty="0">
                <a:solidFill>
                  <a:srgbClr val="3333CC"/>
                </a:solidFill>
                <a:latin typeface="+mj-lt"/>
                <a:ea typeface="+mj-ea"/>
                <a:cs typeface="+mj-cs"/>
              </a:rPr>
              <a:t>PGE1 (n=23) 14,46</a:t>
            </a:r>
          </a:p>
          <a:p>
            <a:r>
              <a:rPr lang="es-ES" dirty="0">
                <a:solidFill>
                  <a:srgbClr val="3333CC"/>
                </a:solidFill>
                <a:latin typeface="+mj-lt"/>
                <a:ea typeface="+mj-ea"/>
                <a:cs typeface="+mj-cs"/>
              </a:rPr>
              <a:t>PEG2 (n=31) 20,18    </a:t>
            </a:r>
            <a:r>
              <a:rPr lang="en-US" dirty="0" smtClean="0">
                <a:solidFill>
                  <a:srgbClr val="3333CC"/>
                </a:solidFill>
                <a:latin typeface="+mj-lt"/>
                <a:ea typeface="+mj-ea"/>
                <a:cs typeface="+mj-cs"/>
              </a:rPr>
              <a:t>P=0,045</a:t>
            </a:r>
            <a:endParaRPr lang="en-US" dirty="0">
              <a:solidFill>
                <a:srgbClr val="3333CC"/>
              </a:solidFill>
              <a:latin typeface="+mj-lt"/>
              <a:ea typeface="+mj-ea"/>
              <a:cs typeface="+mj-cs"/>
            </a:endParaRPr>
          </a:p>
          <a:p>
            <a:endParaRPr lang="es-ES_tradnl" dirty="0">
              <a:solidFill>
                <a:srgbClr val="3333CC"/>
              </a:solidFill>
              <a:latin typeface="+mj-lt"/>
              <a:ea typeface="+mj-ea"/>
              <a:cs typeface="+mj-cs"/>
            </a:endParaRPr>
          </a:p>
          <a:p>
            <a:pPr marL="285750" indent="-285750">
              <a:buFont typeface="Wingdings" pitchFamily="2" charset="2"/>
              <a:buChar char="Ø"/>
            </a:pPr>
            <a:r>
              <a:rPr lang="es-ES_tradnl" b="1" dirty="0">
                <a:solidFill>
                  <a:srgbClr val="3333CC"/>
                </a:solidFill>
                <a:latin typeface="+mj-lt"/>
                <a:ea typeface="+mj-ea"/>
                <a:cs typeface="+mj-cs"/>
              </a:rPr>
              <a:t>Modalidad de parto (vaginal)</a:t>
            </a:r>
          </a:p>
          <a:p>
            <a:r>
              <a:rPr lang="es-ES_tradnl" dirty="0">
                <a:solidFill>
                  <a:srgbClr val="3333CC"/>
                </a:solidFill>
                <a:latin typeface="+mj-lt"/>
                <a:ea typeface="+mj-ea"/>
                <a:cs typeface="+mj-cs"/>
              </a:rPr>
              <a:t>PGE1 (n=100) 78%</a:t>
            </a:r>
          </a:p>
          <a:p>
            <a:r>
              <a:rPr lang="es-ES_tradnl" dirty="0">
                <a:solidFill>
                  <a:srgbClr val="3333CC"/>
                </a:solidFill>
                <a:latin typeface="+mj-lt"/>
                <a:ea typeface="+mj-ea"/>
                <a:cs typeface="+mj-cs"/>
              </a:rPr>
              <a:t>PGE2 (n=100) 71%</a:t>
            </a:r>
          </a:p>
          <a:p>
            <a:endParaRPr lang="en-US" dirty="0"/>
          </a:p>
        </p:txBody>
      </p:sp>
      <p:sp>
        <p:nvSpPr>
          <p:cNvPr id="4" name="3 CuadroTexto"/>
          <p:cNvSpPr txBox="1"/>
          <p:nvPr/>
        </p:nvSpPr>
        <p:spPr>
          <a:xfrm>
            <a:off x="1475656" y="6309320"/>
            <a:ext cx="6912767" cy="738664"/>
          </a:xfrm>
          <a:prstGeom prst="rect">
            <a:avLst/>
          </a:prstGeom>
          <a:noFill/>
        </p:spPr>
        <p:txBody>
          <a:bodyPr wrap="square" rtlCol="0">
            <a:spAutoFit/>
          </a:bodyPr>
          <a:lstStyle/>
          <a:p>
            <a:r>
              <a:rPr lang="en-US" sz="1200" b="1" dirty="0" err="1"/>
              <a:t>Chitrakar</a:t>
            </a:r>
            <a:r>
              <a:rPr lang="en-US" sz="1200" b="1" dirty="0"/>
              <a:t> NS. Comparison of Misoprostol versus </a:t>
            </a:r>
            <a:r>
              <a:rPr lang="en-US" sz="1200" b="1" dirty="0" err="1"/>
              <a:t>Dinoprostone</a:t>
            </a:r>
            <a:r>
              <a:rPr lang="en-US" sz="1200" b="1" dirty="0"/>
              <a:t> for pre-induction  cervical ripening at-term. </a:t>
            </a:r>
            <a:r>
              <a:rPr lang="en-US" sz="1200" b="1" dirty="0" smtClean="0"/>
              <a:t>  J </a:t>
            </a:r>
            <a:r>
              <a:rPr lang="en-US" sz="1200" b="1" dirty="0"/>
              <a:t>Nepal Health Res </a:t>
            </a:r>
            <a:r>
              <a:rPr lang="en-US" sz="1200" b="1" dirty="0" err="1"/>
              <a:t>Counc</a:t>
            </a:r>
            <a:r>
              <a:rPr lang="en-US" sz="1200" b="1" dirty="0"/>
              <a:t>. 2012 Jan;10(1):10-5. PubMed  PMID: 22929629</a:t>
            </a:r>
          </a:p>
          <a:p>
            <a:endParaRPr lang="en-US" dirty="0"/>
          </a:p>
        </p:txBody>
      </p:sp>
      <p:sp>
        <p:nvSpPr>
          <p:cNvPr id="5"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25 </a:t>
            </a:r>
            <a:r>
              <a:rPr lang="es-ES" sz="2400" b="1" dirty="0" err="1" smtClean="0">
                <a:solidFill>
                  <a:schemeClr val="accent3"/>
                </a:solidFill>
              </a:rPr>
              <a:t>mcg</a:t>
            </a:r>
            <a:r>
              <a:rPr lang="es-ES" dirty="0" smtClean="0"/>
              <a:t> </a:t>
            </a:r>
            <a:endParaRPr lang="en-US" dirty="0"/>
          </a:p>
        </p:txBody>
      </p:sp>
      <p:sp>
        <p:nvSpPr>
          <p:cNvPr id="6" name="5 Elipse"/>
          <p:cNvSpPr/>
          <p:nvPr/>
        </p:nvSpPr>
        <p:spPr>
          <a:xfrm>
            <a:off x="2339752" y="3717032"/>
            <a:ext cx="1224136" cy="7293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CuadroTexto"/>
          <p:cNvSpPr txBox="1"/>
          <p:nvPr/>
        </p:nvSpPr>
        <p:spPr>
          <a:xfrm>
            <a:off x="3489652" y="2771636"/>
            <a:ext cx="1082348" cy="369332"/>
          </a:xfrm>
          <a:prstGeom prst="rect">
            <a:avLst/>
          </a:prstGeom>
          <a:noFill/>
        </p:spPr>
        <p:txBody>
          <a:bodyPr wrap="none" rtlCol="0">
            <a:spAutoFit/>
          </a:bodyPr>
          <a:lstStyle/>
          <a:p>
            <a:r>
              <a:rPr lang="es-ES" dirty="0" smtClean="0"/>
              <a:t>Nulíparas</a:t>
            </a:r>
            <a:endParaRPr lang="en-US" dirty="0"/>
          </a:p>
        </p:txBody>
      </p:sp>
      <p:sp>
        <p:nvSpPr>
          <p:cNvPr id="8" name="7 CuadroTexto"/>
          <p:cNvSpPr txBox="1"/>
          <p:nvPr/>
        </p:nvSpPr>
        <p:spPr>
          <a:xfrm>
            <a:off x="3491880" y="3563724"/>
            <a:ext cx="1184940" cy="369332"/>
          </a:xfrm>
          <a:prstGeom prst="rect">
            <a:avLst/>
          </a:prstGeom>
          <a:noFill/>
        </p:spPr>
        <p:txBody>
          <a:bodyPr wrap="none" rtlCol="0">
            <a:spAutoFit/>
          </a:bodyPr>
          <a:lstStyle/>
          <a:p>
            <a:r>
              <a:rPr lang="es-ES" dirty="0" err="1" smtClean="0"/>
              <a:t>Multiparas</a:t>
            </a:r>
            <a:endParaRPr lang="en-US" dirty="0"/>
          </a:p>
        </p:txBody>
      </p:sp>
      <p:sp>
        <p:nvSpPr>
          <p:cNvPr id="9" name="8 CuadroTexto"/>
          <p:cNvSpPr txBox="1"/>
          <p:nvPr/>
        </p:nvSpPr>
        <p:spPr>
          <a:xfrm>
            <a:off x="5004221" y="4149080"/>
            <a:ext cx="2880147" cy="1477328"/>
          </a:xfrm>
          <a:prstGeom prst="rect">
            <a:avLst/>
          </a:prstGeom>
          <a:noFill/>
        </p:spPr>
        <p:txBody>
          <a:bodyPr wrap="none" rtlCol="0">
            <a:spAutoFit/>
          </a:bodyPr>
          <a:lstStyle/>
          <a:p>
            <a:endParaRPr lang="es-ES_tradnl" dirty="0">
              <a:solidFill>
                <a:srgbClr val="3333CC"/>
              </a:solidFill>
              <a:latin typeface="+mj-lt"/>
              <a:ea typeface="+mj-ea"/>
              <a:cs typeface="+mj-cs"/>
            </a:endParaRPr>
          </a:p>
          <a:p>
            <a:pPr marL="285750" indent="-285750">
              <a:buFont typeface="Wingdings" pitchFamily="2" charset="2"/>
              <a:buChar char="Ø"/>
            </a:pPr>
            <a:r>
              <a:rPr lang="es-ES_tradnl" b="1" dirty="0">
                <a:solidFill>
                  <a:srgbClr val="3333CC"/>
                </a:solidFill>
                <a:latin typeface="+mj-lt"/>
                <a:ea typeface="+mj-ea"/>
                <a:cs typeface="+mj-cs"/>
              </a:rPr>
              <a:t>Parto vaginal en 24 horas</a:t>
            </a:r>
          </a:p>
          <a:p>
            <a:r>
              <a:rPr lang="es-ES_tradnl" dirty="0">
                <a:solidFill>
                  <a:srgbClr val="3333CC"/>
                </a:solidFill>
                <a:latin typeface="+mj-lt"/>
                <a:ea typeface="+mj-ea"/>
                <a:cs typeface="+mj-cs"/>
              </a:rPr>
              <a:t>PGE1 76,92%</a:t>
            </a:r>
          </a:p>
          <a:p>
            <a:r>
              <a:rPr lang="es-ES_tradnl" dirty="0">
                <a:solidFill>
                  <a:srgbClr val="3333CC"/>
                </a:solidFill>
                <a:latin typeface="+mj-lt"/>
                <a:ea typeface="+mj-ea"/>
                <a:cs typeface="+mj-cs"/>
              </a:rPr>
              <a:t>PGE2 70,4%</a:t>
            </a:r>
          </a:p>
          <a:p>
            <a:endParaRPr lang="en-US" dirty="0"/>
          </a:p>
        </p:txBody>
      </p:sp>
    </p:spTree>
    <p:extLst>
      <p:ext uri="{BB962C8B-B14F-4D97-AF65-F5344CB8AC3E}">
        <p14:creationId xmlns="" xmlns:p14="http://schemas.microsoft.com/office/powerpoint/2010/main" val="104339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465857"/>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u="sng" dirty="0" err="1" smtClean="0">
                <a:solidFill>
                  <a:srgbClr val="3333CC"/>
                </a:solidFill>
                <a:latin typeface="+mj-lt"/>
                <a:ea typeface="+mj-ea"/>
                <a:cs typeface="+mj-cs"/>
              </a:rPr>
              <a:t>Chitrakar</a:t>
            </a:r>
            <a:r>
              <a:rPr lang="es-ES_tradnl" u="sng" dirty="0" smtClean="0">
                <a:solidFill>
                  <a:srgbClr val="3333CC"/>
                </a:solidFill>
                <a:latin typeface="+mj-lt"/>
                <a:ea typeface="+mj-ea"/>
                <a:cs typeface="+mj-cs"/>
              </a:rPr>
              <a:t> NS – 2012</a:t>
            </a:r>
          </a:p>
          <a:p>
            <a:endParaRPr lang="en-US" dirty="0"/>
          </a:p>
        </p:txBody>
      </p:sp>
      <p:sp>
        <p:nvSpPr>
          <p:cNvPr id="3" name="2 CuadroTexto"/>
          <p:cNvSpPr txBox="1"/>
          <p:nvPr/>
        </p:nvSpPr>
        <p:spPr>
          <a:xfrm>
            <a:off x="971600" y="2253059"/>
            <a:ext cx="7776864" cy="2616101"/>
          </a:xfrm>
          <a:prstGeom prst="rect">
            <a:avLst/>
          </a:prstGeom>
          <a:noFill/>
        </p:spPr>
        <p:txBody>
          <a:bodyPr wrap="square" rtlCol="0">
            <a:spAutoFit/>
          </a:bodyPr>
          <a:lstStyle/>
          <a:p>
            <a:r>
              <a:rPr lang="es-ES" sz="2000" dirty="0" smtClean="0"/>
              <a:t>CONCLUSIONES:  </a:t>
            </a:r>
            <a:r>
              <a:rPr lang="es-ES" sz="2000" b="1" dirty="0" err="1" smtClean="0"/>
              <a:t>Misoprostol</a:t>
            </a:r>
            <a:r>
              <a:rPr lang="es-ES" sz="2000" b="1" dirty="0" smtClean="0"/>
              <a:t>  25 </a:t>
            </a:r>
            <a:r>
              <a:rPr lang="es-ES" sz="2000" b="1" dirty="0" err="1" smtClean="0"/>
              <a:t>mcg</a:t>
            </a:r>
            <a:r>
              <a:rPr lang="es-ES" sz="2000" b="1" dirty="0" smtClean="0"/>
              <a:t> Vs PGE2 0,5 mg</a:t>
            </a:r>
          </a:p>
          <a:p>
            <a:endParaRPr lang="es-ES" sz="2400" dirty="0"/>
          </a:p>
          <a:p>
            <a:pPr marL="285750" indent="-285750">
              <a:buFont typeface="Wingdings" pitchFamily="2" charset="2"/>
              <a:buChar char="Ø"/>
            </a:pPr>
            <a:r>
              <a:rPr lang="es-ES" sz="2400" dirty="0"/>
              <a:t>Mayor dilatación cervical con </a:t>
            </a:r>
            <a:r>
              <a:rPr lang="es-ES" sz="2400" dirty="0" err="1"/>
              <a:t>misoprostol</a:t>
            </a:r>
            <a:r>
              <a:rPr lang="es-ES" sz="2400" dirty="0"/>
              <a:t> </a:t>
            </a:r>
            <a:endParaRPr lang="es-ES" sz="2400" dirty="0" smtClean="0"/>
          </a:p>
          <a:p>
            <a:pPr marL="285750" indent="-285750">
              <a:buFont typeface="Wingdings" pitchFamily="2" charset="2"/>
              <a:buChar char="Ø"/>
            </a:pPr>
            <a:r>
              <a:rPr lang="es-ES" sz="2400" dirty="0" smtClean="0"/>
              <a:t>Menor </a:t>
            </a:r>
            <a:r>
              <a:rPr lang="es-ES" sz="2400" dirty="0"/>
              <a:t>intervalo hasta parto vaginal </a:t>
            </a:r>
            <a:r>
              <a:rPr lang="es-ES" sz="2400" dirty="0" smtClean="0"/>
              <a:t>con </a:t>
            </a:r>
            <a:r>
              <a:rPr lang="es-ES" sz="2400" dirty="0" err="1" smtClean="0"/>
              <a:t>misoprostol</a:t>
            </a:r>
            <a:r>
              <a:rPr lang="es-ES" sz="2400" dirty="0" smtClean="0"/>
              <a:t>       </a:t>
            </a:r>
            <a:endParaRPr lang="es-ES" sz="2400" dirty="0"/>
          </a:p>
          <a:p>
            <a:pPr marL="285750" indent="-285750">
              <a:buFont typeface="Wingdings" pitchFamily="2" charset="2"/>
              <a:buChar char="Ø"/>
            </a:pPr>
            <a:r>
              <a:rPr lang="es-ES" sz="2400" dirty="0"/>
              <a:t>Más partos vaginales </a:t>
            </a:r>
            <a:r>
              <a:rPr lang="es-ES" sz="2400" dirty="0" smtClean="0"/>
              <a:t>en 24 horas con </a:t>
            </a:r>
            <a:r>
              <a:rPr lang="es-ES" sz="2400" dirty="0" err="1" smtClean="0"/>
              <a:t>misoprostol</a:t>
            </a:r>
            <a:endParaRPr lang="es-ES" sz="2400" dirty="0" smtClean="0"/>
          </a:p>
          <a:p>
            <a:pPr marL="285750" indent="-285750">
              <a:buFont typeface="Wingdings" pitchFamily="2" charset="2"/>
              <a:buChar char="Ø"/>
            </a:pPr>
            <a:r>
              <a:rPr lang="es-ES" sz="2400" dirty="0" smtClean="0"/>
              <a:t>Menor uso de </a:t>
            </a:r>
            <a:r>
              <a:rPr lang="es-ES" sz="2400" dirty="0" err="1" smtClean="0"/>
              <a:t>oxitocina</a:t>
            </a:r>
            <a:endParaRPr lang="es-ES" sz="2400" dirty="0" smtClean="0"/>
          </a:p>
          <a:p>
            <a:pPr marL="285750" indent="-285750">
              <a:buFont typeface="Wingdings" pitchFamily="2" charset="2"/>
              <a:buChar char="Ø"/>
            </a:pPr>
            <a:r>
              <a:rPr lang="es-ES" sz="2400" dirty="0" smtClean="0"/>
              <a:t>Menor número de cesáreas</a:t>
            </a:r>
          </a:p>
        </p:txBody>
      </p:sp>
      <p:sp>
        <p:nvSpPr>
          <p:cNvPr id="4" name="3 CuadroTexto"/>
          <p:cNvSpPr txBox="1"/>
          <p:nvPr/>
        </p:nvSpPr>
        <p:spPr>
          <a:xfrm>
            <a:off x="1403648" y="6309320"/>
            <a:ext cx="7128792" cy="738664"/>
          </a:xfrm>
          <a:prstGeom prst="rect">
            <a:avLst/>
          </a:prstGeom>
          <a:noFill/>
        </p:spPr>
        <p:txBody>
          <a:bodyPr wrap="square" rtlCol="0">
            <a:spAutoFit/>
          </a:bodyPr>
          <a:lstStyle/>
          <a:p>
            <a:r>
              <a:rPr lang="en-US" sz="1200" dirty="0" err="1"/>
              <a:t>Chitrakar</a:t>
            </a:r>
            <a:r>
              <a:rPr lang="en-US" sz="1200" dirty="0"/>
              <a:t> NS. Comparison of Misoprostol versus </a:t>
            </a:r>
            <a:r>
              <a:rPr lang="en-US" sz="1200" dirty="0" err="1"/>
              <a:t>Dinoprostone</a:t>
            </a:r>
            <a:r>
              <a:rPr lang="en-US" sz="1200" dirty="0"/>
              <a:t> for pre-induction  cervical ripening at-term. </a:t>
            </a:r>
            <a:r>
              <a:rPr lang="en-US" sz="1200" dirty="0" smtClean="0"/>
              <a:t>           J </a:t>
            </a:r>
            <a:r>
              <a:rPr lang="en-US" sz="1200" dirty="0"/>
              <a:t>Nepal Health Res </a:t>
            </a:r>
            <a:r>
              <a:rPr lang="en-US" sz="1200" dirty="0" err="1"/>
              <a:t>Counc</a:t>
            </a:r>
            <a:r>
              <a:rPr lang="en-US" sz="1200" dirty="0"/>
              <a:t>. 2012 Jan;10(1):10-5. PubMed  PMID: 22929629</a:t>
            </a:r>
          </a:p>
          <a:p>
            <a:endParaRPr lang="en-US" dirty="0"/>
          </a:p>
        </p:txBody>
      </p:sp>
      <p:sp>
        <p:nvSpPr>
          <p:cNvPr id="5"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25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2909665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sz="1800" u="sng" dirty="0" smtClean="0">
                <a:solidFill>
                  <a:srgbClr val="3333CC"/>
                </a:solidFill>
                <a:latin typeface="+mj-lt"/>
                <a:ea typeface="+mj-ea"/>
                <a:cs typeface="+mj-cs"/>
              </a:rPr>
              <a:t>Oliveira TA – 2011</a:t>
            </a:r>
          </a:p>
          <a:p>
            <a:pPr marL="0" indent="0">
              <a:buFont typeface="Arial" pitchFamily="34" charset="0"/>
              <a:buNone/>
            </a:pPr>
            <a:r>
              <a:rPr lang="es-ES_tradnl" sz="2000" i="1" dirty="0" smtClean="0">
                <a:solidFill>
                  <a:srgbClr val="3333CC"/>
                </a:solidFill>
                <a:latin typeface="+mj-lt"/>
                <a:ea typeface="+mj-ea"/>
                <a:cs typeface="+mj-cs"/>
              </a:rPr>
              <a:t>Material y métodos</a:t>
            </a:r>
          </a:p>
          <a:p>
            <a:pPr marL="0" indent="0">
              <a:buFont typeface="Arial" pitchFamily="34" charset="0"/>
              <a:buNone/>
            </a:pPr>
            <a:r>
              <a:rPr lang="es-ES_tradnl" sz="1800" dirty="0" smtClean="0">
                <a:solidFill>
                  <a:srgbClr val="3333CC"/>
                </a:solidFill>
                <a:latin typeface="+mj-lt"/>
                <a:ea typeface="+mj-ea"/>
                <a:cs typeface="+mj-cs"/>
              </a:rPr>
              <a:t>Estudio retrospectivo con mujeres  nulíparas con cérvix desfavorable a las que se administró 25 </a:t>
            </a:r>
            <a:r>
              <a:rPr lang="es-ES_tradnl" sz="1800" dirty="0" err="1" smtClean="0">
                <a:solidFill>
                  <a:srgbClr val="3333CC"/>
                </a:solidFill>
                <a:latin typeface="+mj-lt"/>
                <a:ea typeface="+mj-ea"/>
                <a:cs typeface="+mj-cs"/>
              </a:rPr>
              <a:t>mcg</a:t>
            </a:r>
            <a:r>
              <a:rPr lang="es-ES_tradnl" sz="1800" dirty="0" smtClean="0">
                <a:solidFill>
                  <a:srgbClr val="3333CC"/>
                </a:solidFill>
                <a:latin typeface="+mj-lt"/>
                <a:ea typeface="+mj-ea"/>
                <a:cs typeface="+mj-cs"/>
              </a:rPr>
              <a:t> de </a:t>
            </a:r>
            <a:r>
              <a:rPr lang="es-ES_tradnl" sz="1800" dirty="0" err="1" smtClean="0">
                <a:solidFill>
                  <a:srgbClr val="3333CC"/>
                </a:solidFill>
                <a:latin typeface="+mj-lt"/>
                <a:ea typeface="+mj-ea"/>
                <a:cs typeface="+mj-cs"/>
              </a:rPr>
              <a:t>misoprostol</a:t>
            </a:r>
            <a:r>
              <a:rPr lang="es-ES_tradnl" sz="1800" dirty="0" smtClean="0">
                <a:solidFill>
                  <a:srgbClr val="3333CC"/>
                </a:solidFill>
                <a:latin typeface="+mj-lt"/>
                <a:ea typeface="+mj-ea"/>
                <a:cs typeface="+mj-cs"/>
              </a:rPr>
              <a:t> vía vaginal cada 6 horas (dosis </a:t>
            </a:r>
            <a:r>
              <a:rPr lang="es-ES_tradnl" sz="1800" dirty="0" err="1" smtClean="0">
                <a:solidFill>
                  <a:srgbClr val="3333CC"/>
                </a:solidFill>
                <a:latin typeface="+mj-lt"/>
                <a:ea typeface="+mj-ea"/>
                <a:cs typeface="+mj-cs"/>
              </a:rPr>
              <a:t>máx</a:t>
            </a:r>
            <a:r>
              <a:rPr lang="es-ES_tradnl" sz="1800" dirty="0" smtClean="0">
                <a:solidFill>
                  <a:srgbClr val="3333CC"/>
                </a:solidFill>
                <a:latin typeface="+mj-lt"/>
                <a:ea typeface="+mj-ea"/>
                <a:cs typeface="+mj-cs"/>
              </a:rPr>
              <a:t> 100 </a:t>
            </a:r>
            <a:r>
              <a:rPr lang="es-ES_tradnl" sz="1800" dirty="0" err="1" smtClean="0">
                <a:solidFill>
                  <a:srgbClr val="3333CC"/>
                </a:solidFill>
                <a:latin typeface="+mj-lt"/>
                <a:ea typeface="+mj-ea"/>
                <a:cs typeface="+mj-cs"/>
              </a:rPr>
              <a:t>mcg</a:t>
            </a:r>
            <a:r>
              <a:rPr lang="es-ES_tradnl" sz="1800" dirty="0" smtClean="0">
                <a:solidFill>
                  <a:srgbClr val="3333CC"/>
                </a:solidFill>
                <a:latin typeface="+mj-lt"/>
                <a:ea typeface="+mj-ea"/>
                <a:cs typeface="+mj-cs"/>
              </a:rPr>
              <a:t>) (n=102) o dispositivo liberación vaginal de </a:t>
            </a:r>
            <a:r>
              <a:rPr lang="es-ES_tradnl" sz="1800" dirty="0" err="1" smtClean="0">
                <a:solidFill>
                  <a:srgbClr val="3333CC"/>
                </a:solidFill>
                <a:latin typeface="+mj-lt"/>
                <a:ea typeface="+mj-ea"/>
                <a:cs typeface="+mj-cs"/>
              </a:rPr>
              <a:t>dinoprostona</a:t>
            </a:r>
            <a:r>
              <a:rPr lang="es-ES_tradnl" sz="1800" dirty="0" smtClean="0">
                <a:solidFill>
                  <a:srgbClr val="3333CC"/>
                </a:solidFill>
                <a:latin typeface="+mj-lt"/>
                <a:ea typeface="+mj-ea"/>
                <a:cs typeface="+mj-cs"/>
              </a:rPr>
              <a:t>  10 mg  (n=82).</a:t>
            </a:r>
          </a:p>
          <a:p>
            <a:pPr marL="0" indent="0">
              <a:buFont typeface="Arial" pitchFamily="34" charset="0"/>
              <a:buNone/>
            </a:pPr>
            <a:endParaRPr lang="es-ES_tradnl" sz="1800" dirty="0" smtClean="0">
              <a:solidFill>
                <a:srgbClr val="3333CC"/>
              </a:solidFill>
              <a:latin typeface="+mj-lt"/>
              <a:ea typeface="+mj-ea"/>
              <a:cs typeface="+mj-cs"/>
            </a:endParaRPr>
          </a:p>
          <a:p>
            <a:pPr marL="0" indent="0">
              <a:buFont typeface="Arial" pitchFamily="34" charset="0"/>
              <a:buNone/>
            </a:pPr>
            <a:r>
              <a:rPr lang="es-ES_tradnl" sz="2000" i="1" dirty="0" err="1" smtClean="0">
                <a:solidFill>
                  <a:srgbClr val="3333CC"/>
                </a:solidFill>
                <a:latin typeface="+mj-lt"/>
                <a:ea typeface="+mj-ea"/>
                <a:cs typeface="+mj-cs"/>
              </a:rPr>
              <a:t>Endpoints</a:t>
            </a:r>
            <a:endParaRPr lang="es-ES_tradnl" sz="2000" i="1" dirty="0" smtClean="0">
              <a:solidFill>
                <a:srgbClr val="3333CC"/>
              </a:solidFill>
              <a:latin typeface="+mj-lt"/>
              <a:ea typeface="+mj-ea"/>
              <a:cs typeface="+mj-cs"/>
            </a:endParaRPr>
          </a:p>
          <a:p>
            <a:pPr>
              <a:buFont typeface="Wingdings" pitchFamily="2" charset="2"/>
              <a:buChar char="Ø"/>
            </a:pPr>
            <a:r>
              <a:rPr lang="es-ES_tradnl" sz="1800" b="1" dirty="0" smtClean="0">
                <a:solidFill>
                  <a:srgbClr val="3333CC"/>
                </a:solidFill>
                <a:latin typeface="+mj-lt"/>
                <a:ea typeface="+mj-ea"/>
                <a:cs typeface="+mj-cs"/>
              </a:rPr>
              <a:t>Duración del parto</a:t>
            </a:r>
          </a:p>
          <a:p>
            <a:pPr>
              <a:buFont typeface="Wingdings" pitchFamily="2" charset="2"/>
              <a:buChar char="Ø"/>
            </a:pPr>
            <a:r>
              <a:rPr lang="es-ES_tradnl" sz="1800" b="1" dirty="0" smtClean="0">
                <a:solidFill>
                  <a:srgbClr val="3333CC"/>
                </a:solidFill>
                <a:latin typeface="+mj-lt"/>
                <a:ea typeface="+mj-ea"/>
                <a:cs typeface="+mj-cs"/>
              </a:rPr>
              <a:t>Maduración cervical  (BS≥6) (%)</a:t>
            </a:r>
          </a:p>
          <a:p>
            <a:pPr>
              <a:buFont typeface="Wingdings" pitchFamily="2" charset="2"/>
              <a:buChar char="Ø"/>
            </a:pPr>
            <a:r>
              <a:rPr lang="es-ES_tradnl" sz="1800" b="1" dirty="0" smtClean="0">
                <a:solidFill>
                  <a:srgbClr val="3333CC"/>
                </a:solidFill>
                <a:latin typeface="+mj-lt"/>
                <a:ea typeface="+mj-ea"/>
                <a:cs typeface="+mj-cs"/>
              </a:rPr>
              <a:t>Uso de </a:t>
            </a:r>
            <a:r>
              <a:rPr lang="es-ES_tradnl" sz="1800" b="1" dirty="0" err="1" smtClean="0">
                <a:solidFill>
                  <a:srgbClr val="3333CC"/>
                </a:solidFill>
                <a:latin typeface="+mj-lt"/>
                <a:ea typeface="+mj-ea"/>
                <a:cs typeface="+mj-cs"/>
              </a:rPr>
              <a:t>oxitocina</a:t>
            </a:r>
            <a:r>
              <a:rPr lang="es-ES_tradnl" sz="1800" b="1" dirty="0" smtClean="0">
                <a:solidFill>
                  <a:srgbClr val="3333CC"/>
                </a:solidFill>
                <a:latin typeface="+mj-lt"/>
                <a:ea typeface="+mj-ea"/>
                <a:cs typeface="+mj-cs"/>
              </a:rPr>
              <a:t> </a:t>
            </a:r>
            <a:r>
              <a:rPr lang="es-ES_tradnl" sz="1800" b="1" dirty="0" smtClean="0">
                <a:solidFill>
                  <a:srgbClr val="3333CC"/>
                </a:solidFill>
              </a:rPr>
              <a:t> (%)</a:t>
            </a:r>
            <a:endParaRPr lang="es-ES_tradnl" sz="1800" b="1" dirty="0" smtClean="0">
              <a:solidFill>
                <a:srgbClr val="3333CC"/>
              </a:solidFill>
              <a:latin typeface="+mj-lt"/>
              <a:ea typeface="+mj-ea"/>
              <a:cs typeface="+mj-cs"/>
            </a:endParaRPr>
          </a:p>
          <a:p>
            <a:pPr>
              <a:buFont typeface="Wingdings" pitchFamily="2" charset="2"/>
              <a:buChar char="Ø"/>
            </a:pPr>
            <a:r>
              <a:rPr lang="es-ES_tradnl" sz="1800" b="1" dirty="0" smtClean="0">
                <a:solidFill>
                  <a:srgbClr val="3333CC"/>
                </a:solidFill>
                <a:latin typeface="+mj-lt"/>
                <a:ea typeface="+mj-ea"/>
                <a:cs typeface="+mj-cs"/>
              </a:rPr>
              <a:t>Parto vaginal</a:t>
            </a:r>
            <a:r>
              <a:rPr lang="es-ES_tradnl" sz="1800" b="1" dirty="0" smtClean="0">
                <a:solidFill>
                  <a:srgbClr val="3333CC"/>
                </a:solidFill>
              </a:rPr>
              <a:t> (%)</a:t>
            </a:r>
            <a:endParaRPr lang="es-ES_tradnl" sz="1800" b="1" dirty="0" smtClean="0">
              <a:solidFill>
                <a:srgbClr val="3333CC"/>
              </a:solidFill>
              <a:latin typeface="+mj-lt"/>
              <a:ea typeface="+mj-ea"/>
              <a:cs typeface="+mj-cs"/>
            </a:endParaRPr>
          </a:p>
          <a:p>
            <a:pPr>
              <a:buFont typeface="Wingdings" pitchFamily="2" charset="2"/>
              <a:buChar char="Ø"/>
            </a:pPr>
            <a:r>
              <a:rPr lang="es-ES_tradnl" sz="1800" b="1" dirty="0" smtClean="0">
                <a:solidFill>
                  <a:srgbClr val="3333CC"/>
                </a:solidFill>
                <a:latin typeface="+mj-lt"/>
                <a:ea typeface="+mj-ea"/>
                <a:cs typeface="+mj-cs"/>
              </a:rPr>
              <a:t>Parto vaginal en 12h</a:t>
            </a:r>
            <a:r>
              <a:rPr lang="es-ES_tradnl" sz="1800" b="1" dirty="0" smtClean="0">
                <a:solidFill>
                  <a:srgbClr val="3333CC"/>
                </a:solidFill>
              </a:rPr>
              <a:t> (%)</a:t>
            </a:r>
            <a:endParaRPr lang="es-ES_tradnl" sz="1800" b="1" dirty="0" smtClean="0">
              <a:solidFill>
                <a:srgbClr val="3333CC"/>
              </a:solidFill>
              <a:latin typeface="+mj-lt"/>
              <a:ea typeface="+mj-ea"/>
              <a:cs typeface="+mj-cs"/>
            </a:endParaRPr>
          </a:p>
          <a:p>
            <a:pPr>
              <a:buFont typeface="Wingdings" pitchFamily="2" charset="2"/>
              <a:buChar char="Ø"/>
            </a:pPr>
            <a:r>
              <a:rPr lang="es-ES_tradnl" sz="1800" b="1" dirty="0" err="1" smtClean="0">
                <a:solidFill>
                  <a:srgbClr val="3333CC"/>
                </a:solidFill>
                <a:latin typeface="+mj-lt"/>
                <a:ea typeface="+mj-ea"/>
                <a:cs typeface="+mj-cs"/>
              </a:rPr>
              <a:t>Taquisistolia</a:t>
            </a:r>
            <a:r>
              <a:rPr lang="es-ES_tradnl" sz="1800" b="1" dirty="0" smtClean="0">
                <a:solidFill>
                  <a:srgbClr val="3333CC"/>
                </a:solidFill>
              </a:rPr>
              <a:t> (%)</a:t>
            </a:r>
            <a:endParaRPr lang="es-ES_tradnl" sz="1800" b="1" dirty="0" smtClean="0">
              <a:solidFill>
                <a:srgbClr val="3333CC"/>
              </a:solidFill>
              <a:latin typeface="+mj-lt"/>
              <a:ea typeface="+mj-ea"/>
              <a:cs typeface="+mj-cs"/>
            </a:endParaRPr>
          </a:p>
          <a:p>
            <a:pPr>
              <a:buFont typeface="Wingdings" pitchFamily="2" charset="2"/>
              <a:buChar char="Ø"/>
            </a:pPr>
            <a:endParaRPr lang="es-ES_tradnl" sz="1800" dirty="0" smtClean="0">
              <a:solidFill>
                <a:srgbClr val="0070C0"/>
              </a:solidFill>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n-US" sz="1800" dirty="0">
              <a:solidFill>
                <a:srgbClr val="0070C0"/>
              </a:solidFill>
            </a:endParaRPr>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39952" y="3212976"/>
            <a:ext cx="3986835" cy="2414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547664" y="6381328"/>
            <a:ext cx="7344816" cy="461665"/>
          </a:xfrm>
          <a:prstGeom prst="rect">
            <a:avLst/>
          </a:prstGeom>
          <a:noFill/>
        </p:spPr>
        <p:txBody>
          <a:bodyPr wrap="square" rtlCol="0">
            <a:spAutoFit/>
          </a:bodyPr>
          <a:lstStyle/>
          <a:p>
            <a:r>
              <a:rPr lang="es-ES" sz="1200" dirty="0" smtClean="0"/>
              <a:t>Oliveira TA el al. </a:t>
            </a:r>
            <a:r>
              <a:rPr lang="es-ES" sz="1200" dirty="0" err="1" smtClean="0"/>
              <a:t>Efficacy</a:t>
            </a:r>
            <a:r>
              <a:rPr lang="es-ES" sz="1200" dirty="0" smtClean="0"/>
              <a:t> of </a:t>
            </a:r>
            <a:r>
              <a:rPr lang="es-ES" sz="1200" dirty="0" err="1" smtClean="0"/>
              <a:t>dinoprostone</a:t>
            </a:r>
            <a:r>
              <a:rPr lang="es-ES" sz="1200" dirty="0" smtClean="0"/>
              <a:t> and </a:t>
            </a:r>
            <a:r>
              <a:rPr lang="es-ES" sz="1200" dirty="0" err="1" smtClean="0"/>
              <a:t>misoprostol</a:t>
            </a:r>
            <a:r>
              <a:rPr lang="es-ES" sz="1200" dirty="0" smtClean="0"/>
              <a:t> </a:t>
            </a:r>
            <a:r>
              <a:rPr lang="es-ES" sz="1200" dirty="0" err="1" smtClean="0"/>
              <a:t>for</a:t>
            </a:r>
            <a:r>
              <a:rPr lang="es-ES" sz="1200" dirty="0" smtClean="0"/>
              <a:t> labor </a:t>
            </a:r>
            <a:r>
              <a:rPr lang="es-ES" sz="1200" dirty="0" err="1" smtClean="0"/>
              <a:t>induction</a:t>
            </a:r>
            <a:r>
              <a:rPr lang="es-ES" sz="1200" dirty="0" smtClean="0"/>
              <a:t> in </a:t>
            </a:r>
            <a:r>
              <a:rPr lang="es-ES" sz="1200" dirty="0" err="1" smtClean="0"/>
              <a:t>mulliparous</a:t>
            </a:r>
            <a:r>
              <a:rPr lang="es-ES" sz="1200" dirty="0" smtClean="0"/>
              <a:t> </a:t>
            </a:r>
            <a:r>
              <a:rPr lang="es-ES" sz="1200" dirty="0" err="1" smtClean="0"/>
              <a:t>women</a:t>
            </a:r>
            <a:r>
              <a:rPr lang="es-ES" sz="1200" dirty="0" smtClean="0"/>
              <a:t>. </a:t>
            </a:r>
            <a:r>
              <a:rPr lang="es-ES" sz="1200" dirty="0" err="1" smtClean="0"/>
              <a:t>Rev</a:t>
            </a:r>
            <a:r>
              <a:rPr lang="es-ES" sz="1200" dirty="0" smtClean="0"/>
              <a:t> </a:t>
            </a:r>
            <a:r>
              <a:rPr lang="es-ES" sz="1200" dirty="0" err="1" smtClean="0"/>
              <a:t>Bras</a:t>
            </a:r>
            <a:r>
              <a:rPr lang="es-ES" sz="1200" dirty="0" smtClean="0"/>
              <a:t> </a:t>
            </a:r>
            <a:r>
              <a:rPr lang="es-ES" sz="1200" dirty="0" err="1" smtClean="0"/>
              <a:t>Ginecol</a:t>
            </a:r>
            <a:r>
              <a:rPr lang="es-ES" sz="1200" dirty="0" smtClean="0"/>
              <a:t> </a:t>
            </a:r>
            <a:r>
              <a:rPr lang="es-ES" sz="1200" dirty="0" err="1" smtClean="0"/>
              <a:t>Obstet</a:t>
            </a:r>
            <a:r>
              <a:rPr lang="es-ES" sz="1200" dirty="0" smtClean="0"/>
              <a:t>. 2011;33 (3): 118-22</a:t>
            </a:r>
            <a:endParaRPr lang="en-US" sz="1200" dirty="0"/>
          </a:p>
        </p:txBody>
      </p:sp>
      <p:sp>
        <p:nvSpPr>
          <p:cNvPr id="5" name="4 Elipse"/>
          <p:cNvSpPr/>
          <p:nvPr/>
        </p:nvSpPr>
        <p:spPr>
          <a:xfrm>
            <a:off x="6732240" y="3861048"/>
            <a:ext cx="180020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25 </a:t>
            </a:r>
            <a:r>
              <a:rPr lang="es-ES" sz="2400" b="1" dirty="0" err="1" smtClean="0">
                <a:solidFill>
                  <a:schemeClr val="accent3"/>
                </a:solidFill>
              </a:rPr>
              <a:t>mcg</a:t>
            </a:r>
            <a:r>
              <a:rPr lang="es-ES" dirty="0" smtClean="0"/>
              <a:t> </a:t>
            </a:r>
            <a:endParaRPr lang="en-US" dirty="0"/>
          </a:p>
        </p:txBody>
      </p:sp>
      <p:sp>
        <p:nvSpPr>
          <p:cNvPr id="7" name="6 CuadroTexto"/>
          <p:cNvSpPr txBox="1"/>
          <p:nvPr/>
        </p:nvSpPr>
        <p:spPr>
          <a:xfrm>
            <a:off x="4427984" y="5733256"/>
            <a:ext cx="3456384" cy="246221"/>
          </a:xfrm>
          <a:prstGeom prst="rect">
            <a:avLst/>
          </a:prstGeom>
          <a:noFill/>
        </p:spPr>
        <p:txBody>
          <a:bodyPr wrap="square" rtlCol="0">
            <a:spAutoFit/>
          </a:bodyPr>
          <a:lstStyle/>
          <a:p>
            <a:r>
              <a:rPr lang="es-ES" sz="1000" dirty="0" smtClean="0"/>
              <a:t>*diferencia significativa</a:t>
            </a:r>
            <a:endParaRPr lang="en-US" sz="1000" dirty="0"/>
          </a:p>
        </p:txBody>
      </p:sp>
    </p:spTree>
    <p:extLst>
      <p:ext uri="{BB962C8B-B14F-4D97-AF65-F5344CB8AC3E}">
        <p14:creationId xmlns="" xmlns:p14="http://schemas.microsoft.com/office/powerpoint/2010/main" val="2457709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31913" y="1484784"/>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u="sng" dirty="0" smtClean="0">
                <a:solidFill>
                  <a:srgbClr val="3333CC"/>
                </a:solidFill>
                <a:latin typeface="+mj-lt"/>
                <a:ea typeface="+mj-ea"/>
                <a:cs typeface="+mj-cs"/>
              </a:rPr>
              <a:t>Oliveira TA – 2011</a:t>
            </a:r>
          </a:p>
          <a:p>
            <a:pPr marL="0" indent="0">
              <a:buFont typeface="Arial" pitchFamily="34" charset="0"/>
              <a:buNone/>
            </a:pPr>
            <a:endParaRPr lang="es-ES_tradnl" u="sng" dirty="0" smtClean="0">
              <a:solidFill>
                <a:srgbClr val="0070C0"/>
              </a:solidFill>
            </a:endParaRPr>
          </a:p>
          <a:p>
            <a:pPr marL="0" indent="0">
              <a:buFont typeface="Arial" pitchFamily="34" charset="0"/>
              <a:buNone/>
            </a:pPr>
            <a:endParaRPr lang="en-US" dirty="0"/>
          </a:p>
        </p:txBody>
      </p:sp>
      <p:sp>
        <p:nvSpPr>
          <p:cNvPr id="3" name="2 CuadroTexto"/>
          <p:cNvSpPr txBox="1"/>
          <p:nvPr/>
        </p:nvSpPr>
        <p:spPr>
          <a:xfrm>
            <a:off x="971600" y="2201957"/>
            <a:ext cx="7776864" cy="2739211"/>
          </a:xfrm>
          <a:prstGeom prst="rect">
            <a:avLst/>
          </a:prstGeom>
          <a:noFill/>
        </p:spPr>
        <p:txBody>
          <a:bodyPr wrap="square" rtlCol="0">
            <a:spAutoFit/>
          </a:bodyPr>
          <a:lstStyle/>
          <a:p>
            <a:r>
              <a:rPr lang="es-ES" sz="2000" dirty="0"/>
              <a:t>CONCLUSIONES:  </a:t>
            </a:r>
            <a:r>
              <a:rPr lang="es-ES" sz="2000" b="1" dirty="0" err="1" smtClean="0"/>
              <a:t>Misoprostol</a:t>
            </a:r>
            <a:r>
              <a:rPr lang="es-ES" sz="2000" b="1" dirty="0" smtClean="0"/>
              <a:t>  </a:t>
            </a:r>
            <a:r>
              <a:rPr lang="es-ES" sz="2000" b="1" dirty="0"/>
              <a:t>25 </a:t>
            </a:r>
            <a:r>
              <a:rPr lang="es-ES" sz="2000" b="1" dirty="0" err="1"/>
              <a:t>mcg</a:t>
            </a:r>
            <a:r>
              <a:rPr lang="es-ES" sz="2000" b="1" dirty="0"/>
              <a:t> Vs PGE2 </a:t>
            </a:r>
            <a:r>
              <a:rPr lang="es-ES" sz="2000" b="1" dirty="0" smtClean="0"/>
              <a:t>10 mg</a:t>
            </a:r>
            <a:endParaRPr lang="es-ES" sz="2000" dirty="0" smtClean="0"/>
          </a:p>
          <a:p>
            <a:endParaRPr lang="es-ES" sz="2000" dirty="0"/>
          </a:p>
          <a:p>
            <a:pPr marL="285750" indent="-285750">
              <a:buFont typeface="Wingdings" pitchFamily="2" charset="2"/>
              <a:buChar char="Ø"/>
            </a:pPr>
            <a:r>
              <a:rPr lang="es-ES" sz="2400" dirty="0"/>
              <a:t>Mayor maduración </a:t>
            </a:r>
            <a:r>
              <a:rPr lang="es-ES" sz="2400" dirty="0" smtClean="0"/>
              <a:t>cervical </a:t>
            </a:r>
            <a:r>
              <a:rPr lang="es-ES" sz="2400" dirty="0"/>
              <a:t>con </a:t>
            </a:r>
            <a:r>
              <a:rPr lang="es-ES" sz="2400" dirty="0" err="1"/>
              <a:t>misoprostol</a:t>
            </a:r>
            <a:r>
              <a:rPr lang="es-ES" sz="2400" dirty="0"/>
              <a:t> aunque  no aumentó el número de partos vaginales a las 12 horas </a:t>
            </a:r>
            <a:endParaRPr lang="es-ES" sz="2400" dirty="0" smtClean="0"/>
          </a:p>
          <a:p>
            <a:pPr marL="285750" indent="-285750">
              <a:buFont typeface="Wingdings" pitchFamily="2" charset="2"/>
              <a:buChar char="Ø"/>
            </a:pPr>
            <a:endParaRPr lang="es-ES" sz="2400" dirty="0"/>
          </a:p>
          <a:p>
            <a:pPr marL="285750" indent="-285750">
              <a:buFont typeface="Wingdings" pitchFamily="2" charset="2"/>
              <a:buChar char="Ø"/>
            </a:pPr>
            <a:r>
              <a:rPr lang="es-ES" sz="2400" dirty="0"/>
              <a:t>Similar perfil de seguridad</a:t>
            </a:r>
          </a:p>
          <a:p>
            <a:pPr marL="285750" indent="-285750">
              <a:buFont typeface="Wingdings" pitchFamily="2" charset="2"/>
              <a:buChar char="Ø"/>
            </a:pPr>
            <a:endParaRPr lang="es-ES" dirty="0" smtClean="0"/>
          </a:p>
          <a:p>
            <a:pPr marL="285750" indent="-285750">
              <a:buFont typeface="Wingdings" pitchFamily="2" charset="2"/>
              <a:buChar char="Ø"/>
            </a:pPr>
            <a:endParaRPr lang="en-US" dirty="0"/>
          </a:p>
        </p:txBody>
      </p:sp>
      <p:sp>
        <p:nvSpPr>
          <p:cNvPr id="4" name="3 CuadroTexto"/>
          <p:cNvSpPr txBox="1"/>
          <p:nvPr/>
        </p:nvSpPr>
        <p:spPr>
          <a:xfrm>
            <a:off x="1547664" y="6295380"/>
            <a:ext cx="7344816" cy="461665"/>
          </a:xfrm>
          <a:prstGeom prst="rect">
            <a:avLst/>
          </a:prstGeom>
          <a:noFill/>
        </p:spPr>
        <p:txBody>
          <a:bodyPr wrap="square" rtlCol="0">
            <a:spAutoFit/>
          </a:bodyPr>
          <a:lstStyle/>
          <a:p>
            <a:r>
              <a:rPr lang="es-ES" sz="1200" dirty="0" smtClean="0"/>
              <a:t>Oliveira TA el al. </a:t>
            </a:r>
            <a:r>
              <a:rPr lang="es-ES" sz="1200" dirty="0" err="1" smtClean="0"/>
              <a:t>Efficacy</a:t>
            </a:r>
            <a:r>
              <a:rPr lang="es-ES" sz="1200" dirty="0" smtClean="0"/>
              <a:t> of </a:t>
            </a:r>
            <a:r>
              <a:rPr lang="es-ES" sz="1200" dirty="0" err="1" smtClean="0"/>
              <a:t>dinoprostone</a:t>
            </a:r>
            <a:r>
              <a:rPr lang="es-ES" sz="1200" dirty="0" smtClean="0"/>
              <a:t> and </a:t>
            </a:r>
            <a:r>
              <a:rPr lang="es-ES" sz="1200" dirty="0" err="1" smtClean="0"/>
              <a:t>misoprostol</a:t>
            </a:r>
            <a:r>
              <a:rPr lang="es-ES" sz="1200" dirty="0" smtClean="0"/>
              <a:t> </a:t>
            </a:r>
            <a:r>
              <a:rPr lang="es-ES" sz="1200" dirty="0" err="1" smtClean="0"/>
              <a:t>for</a:t>
            </a:r>
            <a:r>
              <a:rPr lang="es-ES" sz="1200" dirty="0" smtClean="0"/>
              <a:t> labor </a:t>
            </a:r>
            <a:r>
              <a:rPr lang="es-ES" sz="1200" dirty="0" err="1" smtClean="0"/>
              <a:t>induction</a:t>
            </a:r>
            <a:r>
              <a:rPr lang="es-ES" sz="1200" dirty="0" smtClean="0"/>
              <a:t> in </a:t>
            </a:r>
            <a:r>
              <a:rPr lang="es-ES" sz="1200" dirty="0" err="1" smtClean="0"/>
              <a:t>mulliparous</a:t>
            </a:r>
            <a:r>
              <a:rPr lang="es-ES" sz="1200" dirty="0" smtClean="0"/>
              <a:t> </a:t>
            </a:r>
            <a:r>
              <a:rPr lang="es-ES" sz="1200" dirty="0" err="1" smtClean="0"/>
              <a:t>women</a:t>
            </a:r>
            <a:r>
              <a:rPr lang="es-ES" sz="1200" dirty="0" smtClean="0"/>
              <a:t>. </a:t>
            </a:r>
            <a:r>
              <a:rPr lang="es-ES" sz="1200" dirty="0" err="1" smtClean="0"/>
              <a:t>Rev</a:t>
            </a:r>
            <a:r>
              <a:rPr lang="es-ES" sz="1200" dirty="0" smtClean="0"/>
              <a:t> </a:t>
            </a:r>
            <a:r>
              <a:rPr lang="es-ES" sz="1200" dirty="0" err="1" smtClean="0"/>
              <a:t>Bras</a:t>
            </a:r>
            <a:r>
              <a:rPr lang="es-ES" sz="1200" dirty="0" smtClean="0"/>
              <a:t> </a:t>
            </a:r>
            <a:r>
              <a:rPr lang="es-ES" sz="1200" dirty="0" err="1" smtClean="0"/>
              <a:t>Ginecol</a:t>
            </a:r>
            <a:r>
              <a:rPr lang="es-ES" sz="1200" dirty="0" smtClean="0"/>
              <a:t> </a:t>
            </a:r>
            <a:r>
              <a:rPr lang="es-ES" sz="1200" dirty="0" err="1" smtClean="0"/>
              <a:t>Obstet</a:t>
            </a:r>
            <a:r>
              <a:rPr lang="es-ES" sz="1200" dirty="0" smtClean="0"/>
              <a:t>. 2011;33 (3): 118-22</a:t>
            </a:r>
            <a:endParaRPr lang="en-US" sz="1200" dirty="0"/>
          </a:p>
        </p:txBody>
      </p:sp>
      <p:sp>
        <p:nvSpPr>
          <p:cNvPr id="5"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25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753484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115616" y="1353964"/>
            <a:ext cx="6861448" cy="33711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2000" dirty="0" smtClean="0"/>
              <a:t>  </a:t>
            </a:r>
          </a:p>
          <a:p>
            <a:pPr algn="just"/>
            <a:endParaRPr lang="es-ES" sz="2000" dirty="0" smtClean="0"/>
          </a:p>
          <a:p>
            <a:pPr algn="just"/>
            <a:r>
              <a:rPr lang="es-ES" sz="2000" dirty="0" smtClean="0"/>
              <a:t> </a:t>
            </a:r>
          </a:p>
          <a:p>
            <a:pPr algn="just"/>
            <a:r>
              <a:rPr lang="es-ES" sz="2400" b="1" dirty="0" smtClean="0">
                <a:solidFill>
                  <a:srgbClr val="FF0000"/>
                </a:solidFill>
              </a:rPr>
              <a:t>  Procedimiento dirigido a desencadenar contracciones uterinas en un intento de lograr un parto por vía vaginal cuando existen indicaciones para finalizar una gestación que no se ha iniciado de forma espontánea.</a:t>
            </a:r>
            <a:endParaRPr lang="en-US" sz="2400" b="1" dirty="0">
              <a:solidFill>
                <a:srgbClr val="FF0000"/>
              </a:solidFill>
            </a:endParaRPr>
          </a:p>
        </p:txBody>
      </p:sp>
      <p:sp>
        <p:nvSpPr>
          <p:cNvPr id="8" name="1 Título"/>
          <p:cNvSpPr txBox="1">
            <a:spLocks/>
          </p:cNvSpPr>
          <p:nvPr/>
        </p:nvSpPr>
        <p:spPr>
          <a:xfrm>
            <a:off x="441378" y="44624"/>
            <a:ext cx="8229600" cy="1800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b="1" dirty="0" smtClean="0">
              <a:solidFill>
                <a:srgbClr val="00B050"/>
              </a:solidFill>
            </a:endParaRPr>
          </a:p>
          <a:p>
            <a:r>
              <a:rPr lang="es-ES" b="1" dirty="0" smtClean="0">
                <a:solidFill>
                  <a:srgbClr val="00B050"/>
                </a:solidFill>
              </a:rPr>
              <a:t>Inducción de parto</a:t>
            </a:r>
            <a:endParaRPr lang="en-US" sz="3600" b="1" dirty="0">
              <a:solidFill>
                <a:srgbClr val="00B050"/>
              </a:solidFill>
            </a:endParaRPr>
          </a:p>
        </p:txBody>
      </p:sp>
    </p:spTree>
    <p:extLst>
      <p:ext uri="{BB962C8B-B14F-4D97-AF65-F5344CB8AC3E}">
        <p14:creationId xmlns="" xmlns:p14="http://schemas.microsoft.com/office/powerpoint/2010/main" val="2300062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s-ES_tradnl" sz="2000" b="1" dirty="0" smtClean="0">
              <a:solidFill>
                <a:srgbClr val="0070C0"/>
              </a:solidFill>
            </a:endParaRPr>
          </a:p>
          <a:p>
            <a:pPr marL="0" indent="0">
              <a:buFont typeface="Arial" pitchFamily="34" charset="0"/>
              <a:buNone/>
            </a:pPr>
            <a:r>
              <a:rPr lang="es-ES_tradnl" sz="1800" u="sng" dirty="0" err="1" smtClean="0">
                <a:solidFill>
                  <a:srgbClr val="3333CC"/>
                </a:solidFill>
                <a:latin typeface="+mj-lt"/>
                <a:ea typeface="+mj-ea"/>
                <a:cs typeface="+mj-cs"/>
              </a:rPr>
              <a:t>Krithika</a:t>
            </a:r>
            <a:r>
              <a:rPr lang="es-ES_tradnl" sz="1800" u="sng" dirty="0" smtClean="0">
                <a:solidFill>
                  <a:srgbClr val="3333CC"/>
                </a:solidFill>
                <a:latin typeface="+mj-lt"/>
                <a:ea typeface="+mj-ea"/>
                <a:cs typeface="+mj-cs"/>
              </a:rPr>
              <a:t> KS 2008</a:t>
            </a:r>
          </a:p>
          <a:p>
            <a:pPr marL="0" indent="0">
              <a:buFont typeface="Arial" pitchFamily="34" charset="0"/>
              <a:buNone/>
            </a:pPr>
            <a:r>
              <a:rPr lang="es-ES_tradnl" sz="2000" i="1" dirty="0" smtClean="0">
                <a:solidFill>
                  <a:srgbClr val="3333CC"/>
                </a:solidFill>
                <a:latin typeface="+mj-lt"/>
                <a:ea typeface="+mj-ea"/>
                <a:cs typeface="+mj-cs"/>
              </a:rPr>
              <a:t>Material y métodos</a:t>
            </a:r>
          </a:p>
          <a:p>
            <a:pPr marL="0" indent="0">
              <a:buFont typeface="Arial" pitchFamily="34" charset="0"/>
              <a:buNone/>
            </a:pPr>
            <a:r>
              <a:rPr lang="es-ES_tradnl" sz="1800" dirty="0" smtClean="0">
                <a:solidFill>
                  <a:srgbClr val="3333CC"/>
                </a:solidFill>
                <a:latin typeface="+mj-lt"/>
                <a:ea typeface="+mj-ea"/>
                <a:cs typeface="+mj-cs"/>
              </a:rPr>
              <a:t>Mujeres  con cérvix desfavorable fueron aleatorizadas a recibir 25 </a:t>
            </a:r>
            <a:r>
              <a:rPr lang="es-ES_tradnl" sz="1800" dirty="0" err="1" smtClean="0">
                <a:solidFill>
                  <a:srgbClr val="3333CC"/>
                </a:solidFill>
                <a:latin typeface="+mj-lt"/>
                <a:ea typeface="+mj-ea"/>
                <a:cs typeface="+mj-cs"/>
              </a:rPr>
              <a:t>mcg</a:t>
            </a:r>
            <a:r>
              <a:rPr lang="es-ES_tradnl" sz="1800" dirty="0" smtClean="0">
                <a:solidFill>
                  <a:srgbClr val="3333CC"/>
                </a:solidFill>
                <a:latin typeface="+mj-lt"/>
                <a:ea typeface="+mj-ea"/>
                <a:cs typeface="+mj-cs"/>
              </a:rPr>
              <a:t> </a:t>
            </a:r>
            <a:r>
              <a:rPr lang="es-ES_tradnl" sz="1800" dirty="0" err="1" smtClean="0">
                <a:solidFill>
                  <a:srgbClr val="3333CC"/>
                </a:solidFill>
                <a:latin typeface="+mj-lt"/>
                <a:ea typeface="+mj-ea"/>
                <a:cs typeface="+mj-cs"/>
              </a:rPr>
              <a:t>misoprostol</a:t>
            </a:r>
            <a:r>
              <a:rPr lang="es-ES_tradnl" sz="1800" dirty="0" smtClean="0">
                <a:solidFill>
                  <a:srgbClr val="3333CC"/>
                </a:solidFill>
                <a:latin typeface="+mj-lt"/>
                <a:ea typeface="+mj-ea"/>
                <a:cs typeface="+mj-cs"/>
              </a:rPr>
              <a:t> vía vaginal cada 4 h (máximo 6 dosis)  (n=50) o  </a:t>
            </a:r>
            <a:r>
              <a:rPr lang="es-ES_tradnl" sz="1800" dirty="0" err="1" smtClean="0">
                <a:solidFill>
                  <a:srgbClr val="3333CC"/>
                </a:solidFill>
                <a:latin typeface="+mj-lt"/>
                <a:ea typeface="+mj-ea"/>
                <a:cs typeface="+mj-cs"/>
              </a:rPr>
              <a:t>dinoprostona</a:t>
            </a:r>
            <a:r>
              <a:rPr lang="es-ES_tradnl" sz="1800" dirty="0" smtClean="0">
                <a:solidFill>
                  <a:srgbClr val="3333CC"/>
                </a:solidFill>
                <a:latin typeface="+mj-lt"/>
                <a:ea typeface="+mj-ea"/>
                <a:cs typeface="+mj-cs"/>
              </a:rPr>
              <a:t>  </a:t>
            </a:r>
            <a:r>
              <a:rPr lang="es-ES_tradnl" sz="1800" dirty="0" err="1" smtClean="0">
                <a:solidFill>
                  <a:srgbClr val="3333CC"/>
                </a:solidFill>
                <a:latin typeface="+mj-lt"/>
                <a:ea typeface="+mj-ea"/>
                <a:cs typeface="+mj-cs"/>
              </a:rPr>
              <a:t>endocervical</a:t>
            </a:r>
            <a:r>
              <a:rPr lang="es-ES_tradnl" sz="1800" dirty="0" smtClean="0">
                <a:solidFill>
                  <a:srgbClr val="3333CC"/>
                </a:solidFill>
                <a:latin typeface="+mj-lt"/>
                <a:ea typeface="+mj-ea"/>
                <a:cs typeface="+mj-cs"/>
              </a:rPr>
              <a:t> 0,5 mg (n=50) y repetir a las 12 horas</a:t>
            </a:r>
            <a:endParaRPr lang="en-US" sz="1800" dirty="0" smtClean="0">
              <a:solidFill>
                <a:srgbClr val="3333CC"/>
              </a:solidFill>
              <a:latin typeface="+mj-lt"/>
              <a:ea typeface="+mj-ea"/>
              <a:cs typeface="+mj-cs"/>
            </a:endParaRPr>
          </a:p>
          <a:p>
            <a:pPr marL="0" indent="0">
              <a:buFont typeface="Arial" pitchFamily="34" charset="0"/>
              <a:buNone/>
            </a:pPr>
            <a:endParaRPr lang="es-ES_tradnl" dirty="0" smtClean="0">
              <a:solidFill>
                <a:srgbClr val="0070C0"/>
              </a:solidFill>
            </a:endParaRPr>
          </a:p>
          <a:p>
            <a:endParaRPr lang="en-US" dirty="0"/>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88096" y="2204864"/>
            <a:ext cx="4464496" cy="3845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115616" y="6167045"/>
            <a:ext cx="7920880" cy="646331"/>
          </a:xfrm>
          <a:prstGeom prst="rect">
            <a:avLst/>
          </a:prstGeom>
          <a:noFill/>
        </p:spPr>
        <p:txBody>
          <a:bodyPr wrap="square" rtlCol="0">
            <a:spAutoFit/>
          </a:bodyPr>
          <a:lstStyle/>
          <a:p>
            <a:r>
              <a:rPr lang="es-ES" sz="1200" dirty="0" err="1" smtClean="0"/>
              <a:t>Krithika</a:t>
            </a:r>
            <a:r>
              <a:rPr lang="es-ES" sz="1200" dirty="0" smtClean="0"/>
              <a:t> KS et al. </a:t>
            </a:r>
            <a:r>
              <a:rPr lang="es-ES" sz="1200" dirty="0" err="1" smtClean="0"/>
              <a:t>Prospective</a:t>
            </a:r>
            <a:r>
              <a:rPr lang="es-ES" sz="1200" dirty="0" smtClean="0"/>
              <a:t> </a:t>
            </a:r>
            <a:r>
              <a:rPr lang="es-ES" sz="1200" dirty="0" err="1" smtClean="0"/>
              <a:t>randomised</a:t>
            </a:r>
            <a:r>
              <a:rPr lang="es-ES" sz="1200" dirty="0" smtClean="0"/>
              <a:t> </a:t>
            </a:r>
            <a:r>
              <a:rPr lang="es-ES" sz="1200" dirty="0" err="1" smtClean="0"/>
              <a:t>controlled</a:t>
            </a:r>
            <a:r>
              <a:rPr lang="es-ES" sz="1200" dirty="0" smtClean="0"/>
              <a:t> trial </a:t>
            </a:r>
            <a:r>
              <a:rPr lang="es-ES" sz="1200" dirty="0" err="1" smtClean="0"/>
              <a:t>to</a:t>
            </a:r>
            <a:r>
              <a:rPr lang="es-ES" sz="1200" dirty="0" smtClean="0"/>
              <a:t> compare safety and </a:t>
            </a:r>
            <a:r>
              <a:rPr lang="es-ES" sz="1200" dirty="0" err="1" smtClean="0"/>
              <a:t>efficacy</a:t>
            </a:r>
            <a:r>
              <a:rPr lang="es-ES" sz="1200" dirty="0" smtClean="0"/>
              <a:t> of </a:t>
            </a:r>
            <a:r>
              <a:rPr lang="es-ES" sz="1200" dirty="0" err="1" smtClean="0"/>
              <a:t>intravaginal</a:t>
            </a:r>
            <a:r>
              <a:rPr lang="es-ES" sz="1200" dirty="0" smtClean="0"/>
              <a:t> </a:t>
            </a:r>
            <a:r>
              <a:rPr lang="es-ES" sz="1200" dirty="0" err="1" smtClean="0"/>
              <a:t>Misoprostol</a:t>
            </a:r>
            <a:r>
              <a:rPr lang="es-ES" sz="1200" dirty="0" smtClean="0"/>
              <a:t> </a:t>
            </a:r>
            <a:r>
              <a:rPr lang="es-ES" sz="1200" dirty="0" err="1" smtClean="0"/>
              <a:t>with</a:t>
            </a:r>
            <a:r>
              <a:rPr lang="es-ES" sz="1200" dirty="0" smtClean="0"/>
              <a:t> </a:t>
            </a:r>
            <a:r>
              <a:rPr lang="es-ES" sz="1200" dirty="0" err="1" smtClean="0"/>
              <a:t>intracervical</a:t>
            </a:r>
            <a:r>
              <a:rPr lang="es-ES" sz="1200" dirty="0" smtClean="0"/>
              <a:t> </a:t>
            </a:r>
            <a:r>
              <a:rPr lang="es-ES" sz="1200" dirty="0" err="1" smtClean="0"/>
              <a:t>Cerviprime</a:t>
            </a:r>
            <a:r>
              <a:rPr lang="es-ES" sz="1200" dirty="0" smtClean="0"/>
              <a:t> </a:t>
            </a:r>
            <a:r>
              <a:rPr lang="es-ES" sz="1200" dirty="0" err="1" smtClean="0"/>
              <a:t>for</a:t>
            </a:r>
            <a:r>
              <a:rPr lang="es-ES" sz="1200" dirty="0" smtClean="0"/>
              <a:t> </a:t>
            </a:r>
            <a:r>
              <a:rPr lang="es-ES" sz="1200" dirty="0" err="1" smtClean="0"/>
              <a:t>induction</a:t>
            </a:r>
            <a:r>
              <a:rPr lang="es-ES" sz="1200" dirty="0" smtClean="0"/>
              <a:t> of </a:t>
            </a:r>
            <a:r>
              <a:rPr lang="es-ES" sz="1200" dirty="0" err="1" smtClean="0"/>
              <a:t>labour</a:t>
            </a:r>
            <a:r>
              <a:rPr lang="es-ES" sz="1200" dirty="0" smtClean="0"/>
              <a:t> </a:t>
            </a:r>
            <a:r>
              <a:rPr lang="es-ES" sz="1200" dirty="0" err="1" smtClean="0"/>
              <a:t>with</a:t>
            </a:r>
            <a:r>
              <a:rPr lang="es-ES" sz="1200" dirty="0" smtClean="0"/>
              <a:t> </a:t>
            </a:r>
            <a:r>
              <a:rPr lang="es-ES" sz="1200" dirty="0" err="1" smtClean="0"/>
              <a:t>unfavourable</a:t>
            </a:r>
            <a:r>
              <a:rPr lang="es-ES" sz="1200" dirty="0" smtClean="0"/>
              <a:t> </a:t>
            </a:r>
            <a:r>
              <a:rPr lang="es-ES" sz="1200" dirty="0" err="1" smtClean="0"/>
              <a:t>cervix</a:t>
            </a:r>
            <a:r>
              <a:rPr lang="es-ES" sz="1200" dirty="0" smtClean="0"/>
              <a:t>. </a:t>
            </a:r>
            <a:r>
              <a:rPr lang="es-ES" sz="1200" dirty="0" err="1" smtClean="0"/>
              <a:t>Journal</a:t>
            </a:r>
            <a:r>
              <a:rPr lang="es-ES" sz="1200" dirty="0" smtClean="0"/>
              <a:t> of </a:t>
            </a:r>
            <a:r>
              <a:rPr lang="es-ES" sz="1200" dirty="0" err="1" smtClean="0"/>
              <a:t>Obstetrics</a:t>
            </a:r>
            <a:r>
              <a:rPr lang="es-ES" sz="1200" dirty="0" smtClean="0"/>
              <a:t> and </a:t>
            </a:r>
            <a:r>
              <a:rPr lang="es-ES" sz="1200" dirty="0" err="1" smtClean="0"/>
              <a:t>Gynaecology</a:t>
            </a:r>
            <a:r>
              <a:rPr lang="es-ES" sz="1200" dirty="0" smtClean="0"/>
              <a:t>, 2008; 28(3): 294-297</a:t>
            </a:r>
            <a:endParaRPr lang="en-US" sz="1200" dirty="0"/>
          </a:p>
        </p:txBody>
      </p:sp>
      <p:sp>
        <p:nvSpPr>
          <p:cNvPr id="5"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25 </a:t>
            </a:r>
            <a:r>
              <a:rPr lang="es-ES" sz="2400" b="1" dirty="0" err="1" smtClean="0">
                <a:solidFill>
                  <a:schemeClr val="accent3"/>
                </a:solidFill>
              </a:rPr>
              <a:t>mcg</a:t>
            </a:r>
            <a:r>
              <a:rPr lang="es-ES" dirty="0" smtClean="0"/>
              <a:t> </a:t>
            </a:r>
            <a:endParaRPr lang="en-US" dirty="0"/>
          </a:p>
        </p:txBody>
      </p:sp>
      <p:sp>
        <p:nvSpPr>
          <p:cNvPr id="6" name="5 Rectángulo"/>
          <p:cNvSpPr/>
          <p:nvPr/>
        </p:nvSpPr>
        <p:spPr>
          <a:xfrm>
            <a:off x="2195736" y="3313764"/>
            <a:ext cx="4104456" cy="115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Rectángulo"/>
          <p:cNvSpPr/>
          <p:nvPr/>
        </p:nvSpPr>
        <p:spPr>
          <a:xfrm>
            <a:off x="2051720" y="2708920"/>
            <a:ext cx="42484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Rectángulo"/>
          <p:cNvSpPr/>
          <p:nvPr/>
        </p:nvSpPr>
        <p:spPr>
          <a:xfrm>
            <a:off x="2051720" y="4127466"/>
            <a:ext cx="4400872" cy="309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8151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6167045"/>
            <a:ext cx="7920880" cy="646331"/>
          </a:xfrm>
          <a:prstGeom prst="rect">
            <a:avLst/>
          </a:prstGeom>
          <a:noFill/>
        </p:spPr>
        <p:txBody>
          <a:bodyPr wrap="square" rtlCol="0">
            <a:spAutoFit/>
          </a:bodyPr>
          <a:lstStyle/>
          <a:p>
            <a:r>
              <a:rPr lang="es-ES" sz="1200" dirty="0" err="1" smtClean="0"/>
              <a:t>Krithika</a:t>
            </a:r>
            <a:r>
              <a:rPr lang="es-ES" sz="1200" dirty="0" smtClean="0"/>
              <a:t> KS et al. </a:t>
            </a:r>
            <a:r>
              <a:rPr lang="es-ES" sz="1200" dirty="0" err="1" smtClean="0"/>
              <a:t>Prospective</a:t>
            </a:r>
            <a:r>
              <a:rPr lang="es-ES" sz="1200" dirty="0" smtClean="0"/>
              <a:t> </a:t>
            </a:r>
            <a:r>
              <a:rPr lang="es-ES" sz="1200" dirty="0" err="1" smtClean="0"/>
              <a:t>randomised</a:t>
            </a:r>
            <a:r>
              <a:rPr lang="es-ES" sz="1200" dirty="0" smtClean="0"/>
              <a:t> </a:t>
            </a:r>
            <a:r>
              <a:rPr lang="es-ES" sz="1200" dirty="0" err="1" smtClean="0"/>
              <a:t>controlled</a:t>
            </a:r>
            <a:r>
              <a:rPr lang="es-ES" sz="1200" dirty="0" smtClean="0"/>
              <a:t> trial </a:t>
            </a:r>
            <a:r>
              <a:rPr lang="es-ES" sz="1200" dirty="0" err="1" smtClean="0"/>
              <a:t>to</a:t>
            </a:r>
            <a:r>
              <a:rPr lang="es-ES" sz="1200" dirty="0" smtClean="0"/>
              <a:t> compare safety and </a:t>
            </a:r>
            <a:r>
              <a:rPr lang="es-ES" sz="1200" dirty="0" err="1" smtClean="0"/>
              <a:t>efficacy</a:t>
            </a:r>
            <a:r>
              <a:rPr lang="es-ES" sz="1200" dirty="0" smtClean="0"/>
              <a:t> of </a:t>
            </a:r>
            <a:r>
              <a:rPr lang="es-ES" sz="1200" dirty="0" err="1" smtClean="0"/>
              <a:t>intravaginal</a:t>
            </a:r>
            <a:r>
              <a:rPr lang="es-ES" sz="1200" dirty="0" smtClean="0"/>
              <a:t> </a:t>
            </a:r>
            <a:r>
              <a:rPr lang="es-ES" sz="1200" dirty="0" err="1" smtClean="0"/>
              <a:t>Misoprostol</a:t>
            </a:r>
            <a:r>
              <a:rPr lang="es-ES" sz="1200" dirty="0" smtClean="0"/>
              <a:t> </a:t>
            </a:r>
            <a:r>
              <a:rPr lang="es-ES" sz="1200" dirty="0" err="1" smtClean="0"/>
              <a:t>with</a:t>
            </a:r>
            <a:r>
              <a:rPr lang="es-ES" sz="1200" dirty="0" smtClean="0"/>
              <a:t> </a:t>
            </a:r>
            <a:r>
              <a:rPr lang="es-ES" sz="1200" dirty="0" err="1" smtClean="0"/>
              <a:t>intracervical</a:t>
            </a:r>
            <a:r>
              <a:rPr lang="es-ES" sz="1200" dirty="0" smtClean="0"/>
              <a:t> </a:t>
            </a:r>
            <a:r>
              <a:rPr lang="es-ES" sz="1200" dirty="0" err="1" smtClean="0"/>
              <a:t>Cerviprime</a:t>
            </a:r>
            <a:r>
              <a:rPr lang="es-ES" sz="1200" dirty="0" smtClean="0"/>
              <a:t> </a:t>
            </a:r>
            <a:r>
              <a:rPr lang="es-ES" sz="1200" dirty="0" err="1" smtClean="0"/>
              <a:t>for</a:t>
            </a:r>
            <a:r>
              <a:rPr lang="es-ES" sz="1200" dirty="0" smtClean="0"/>
              <a:t> </a:t>
            </a:r>
            <a:r>
              <a:rPr lang="es-ES" sz="1200" dirty="0" err="1" smtClean="0"/>
              <a:t>induction</a:t>
            </a:r>
            <a:r>
              <a:rPr lang="es-ES" sz="1200" dirty="0" smtClean="0"/>
              <a:t> of </a:t>
            </a:r>
            <a:r>
              <a:rPr lang="es-ES" sz="1200" dirty="0" err="1" smtClean="0"/>
              <a:t>labour</a:t>
            </a:r>
            <a:r>
              <a:rPr lang="es-ES" sz="1200" dirty="0" smtClean="0"/>
              <a:t> </a:t>
            </a:r>
            <a:r>
              <a:rPr lang="es-ES" sz="1200" dirty="0" err="1" smtClean="0"/>
              <a:t>with</a:t>
            </a:r>
            <a:r>
              <a:rPr lang="es-ES" sz="1200" dirty="0" smtClean="0"/>
              <a:t> </a:t>
            </a:r>
            <a:r>
              <a:rPr lang="es-ES" sz="1200" dirty="0" err="1" smtClean="0"/>
              <a:t>unfavourable</a:t>
            </a:r>
            <a:r>
              <a:rPr lang="es-ES" sz="1200" dirty="0" smtClean="0"/>
              <a:t> </a:t>
            </a:r>
            <a:r>
              <a:rPr lang="es-ES" sz="1200" dirty="0" err="1" smtClean="0"/>
              <a:t>cervix</a:t>
            </a:r>
            <a:r>
              <a:rPr lang="es-ES" sz="1200" dirty="0" smtClean="0"/>
              <a:t>. </a:t>
            </a:r>
            <a:r>
              <a:rPr lang="es-ES" sz="1200" dirty="0" err="1" smtClean="0"/>
              <a:t>Journal</a:t>
            </a:r>
            <a:r>
              <a:rPr lang="es-ES" sz="1200" dirty="0" smtClean="0"/>
              <a:t> of </a:t>
            </a:r>
            <a:r>
              <a:rPr lang="es-ES" sz="1200" dirty="0" err="1" smtClean="0"/>
              <a:t>Obstetrics</a:t>
            </a:r>
            <a:r>
              <a:rPr lang="es-ES" sz="1200" dirty="0" smtClean="0"/>
              <a:t> and </a:t>
            </a:r>
            <a:r>
              <a:rPr lang="es-ES" sz="1200" dirty="0" err="1" smtClean="0"/>
              <a:t>Gynaecology</a:t>
            </a:r>
            <a:r>
              <a:rPr lang="es-ES" sz="1200" dirty="0" smtClean="0"/>
              <a:t>, 2008; 28(3): 294-297</a:t>
            </a:r>
            <a:endParaRPr lang="en-US" sz="1200" dirty="0"/>
          </a:p>
        </p:txBody>
      </p:sp>
      <p:sp>
        <p:nvSpPr>
          <p:cNvPr id="3" name="2 Marcador de contenido"/>
          <p:cNvSpPr txBox="1">
            <a:spLocks/>
          </p:cNvSpPr>
          <p:nvPr/>
        </p:nvSpPr>
        <p:spPr>
          <a:xfrm>
            <a:off x="457200" y="1321841"/>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u="sng" dirty="0" err="1" smtClean="0">
                <a:solidFill>
                  <a:srgbClr val="3333CC"/>
                </a:solidFill>
                <a:latin typeface="+mj-lt"/>
                <a:ea typeface="+mj-ea"/>
                <a:cs typeface="+mj-cs"/>
              </a:rPr>
              <a:t>Krithika</a:t>
            </a:r>
            <a:r>
              <a:rPr lang="es-ES_tradnl" u="sng" dirty="0" smtClean="0">
                <a:solidFill>
                  <a:srgbClr val="3333CC"/>
                </a:solidFill>
                <a:latin typeface="+mj-lt"/>
                <a:ea typeface="+mj-ea"/>
                <a:cs typeface="+mj-cs"/>
              </a:rPr>
              <a:t> KS – 2008</a:t>
            </a:r>
          </a:p>
          <a:p>
            <a:pPr marL="0" indent="0">
              <a:buFont typeface="Arial" pitchFamily="34" charset="0"/>
              <a:buNone/>
            </a:pPr>
            <a:endParaRPr lang="es-ES_tradnl" u="sng" dirty="0" smtClean="0">
              <a:solidFill>
                <a:srgbClr val="0070C0"/>
              </a:solidFill>
            </a:endParaRPr>
          </a:p>
          <a:p>
            <a:pPr marL="0" indent="0">
              <a:buFont typeface="Arial" pitchFamily="34" charset="0"/>
              <a:buNone/>
            </a:pPr>
            <a:endParaRPr lang="es-ES_tradnl" u="sng" dirty="0" smtClean="0">
              <a:solidFill>
                <a:srgbClr val="0070C0"/>
              </a:solidFill>
            </a:endParaRPr>
          </a:p>
          <a:p>
            <a:pPr marL="0" indent="0">
              <a:buFont typeface="Arial" pitchFamily="34" charset="0"/>
              <a:buNone/>
            </a:pPr>
            <a:endParaRPr lang="en-US" dirty="0"/>
          </a:p>
        </p:txBody>
      </p:sp>
      <p:sp>
        <p:nvSpPr>
          <p:cNvPr id="4" name="3 CuadroTexto"/>
          <p:cNvSpPr txBox="1"/>
          <p:nvPr/>
        </p:nvSpPr>
        <p:spPr>
          <a:xfrm>
            <a:off x="971600" y="2060848"/>
            <a:ext cx="7776864" cy="3724096"/>
          </a:xfrm>
          <a:prstGeom prst="rect">
            <a:avLst/>
          </a:prstGeom>
          <a:noFill/>
        </p:spPr>
        <p:txBody>
          <a:bodyPr wrap="square" rtlCol="0">
            <a:spAutoFit/>
          </a:bodyPr>
          <a:lstStyle/>
          <a:p>
            <a:r>
              <a:rPr lang="es-ES" sz="2000" dirty="0" smtClean="0"/>
              <a:t>CONCLUSIONES </a:t>
            </a:r>
            <a:r>
              <a:rPr lang="es-ES" sz="2000" b="1" dirty="0" err="1" smtClean="0"/>
              <a:t>Misoprostol</a:t>
            </a:r>
            <a:r>
              <a:rPr lang="es-ES" sz="2000" b="1" dirty="0" smtClean="0"/>
              <a:t>  </a:t>
            </a:r>
            <a:r>
              <a:rPr lang="es-ES" sz="2000" b="1" dirty="0"/>
              <a:t>25 </a:t>
            </a:r>
            <a:r>
              <a:rPr lang="es-ES" sz="2000" b="1" dirty="0" err="1"/>
              <a:t>mcg</a:t>
            </a:r>
            <a:r>
              <a:rPr lang="es-ES" sz="2000" b="1" dirty="0"/>
              <a:t> Vs PGE2 </a:t>
            </a:r>
            <a:r>
              <a:rPr lang="es-ES" sz="2000" b="1" dirty="0" smtClean="0"/>
              <a:t>0, 5 mg </a:t>
            </a:r>
            <a:endParaRPr lang="es-ES" sz="2000" dirty="0" smtClean="0"/>
          </a:p>
          <a:p>
            <a:endParaRPr lang="es-ES" sz="2000" dirty="0" smtClean="0"/>
          </a:p>
          <a:p>
            <a:r>
              <a:rPr lang="es-ES" sz="2000" dirty="0" err="1" smtClean="0"/>
              <a:t>Misoprostol</a:t>
            </a:r>
            <a:r>
              <a:rPr lang="es-ES" sz="2000" dirty="0" smtClean="0"/>
              <a:t> 25 </a:t>
            </a:r>
            <a:r>
              <a:rPr lang="es-ES" sz="2000" dirty="0" err="1" smtClean="0"/>
              <a:t>mcg</a:t>
            </a:r>
            <a:r>
              <a:rPr lang="es-ES" sz="2000" dirty="0" smtClean="0"/>
              <a:t> demostró:</a:t>
            </a:r>
          </a:p>
          <a:p>
            <a:endParaRPr lang="es-ES" sz="2000" dirty="0" smtClean="0"/>
          </a:p>
          <a:p>
            <a:pPr marL="285750" indent="-285750">
              <a:buFont typeface="Wingdings" pitchFamily="2" charset="2"/>
              <a:buChar char="Ø"/>
            </a:pPr>
            <a:r>
              <a:rPr lang="es-ES" sz="2000" dirty="0" smtClean="0"/>
              <a:t>Mayor maduración cervical  </a:t>
            </a:r>
          </a:p>
          <a:p>
            <a:pPr marL="285750" indent="-285750">
              <a:buFont typeface="Wingdings" pitchFamily="2" charset="2"/>
              <a:buChar char="Ø"/>
            </a:pPr>
            <a:r>
              <a:rPr lang="es-ES" sz="2000" dirty="0" smtClean="0"/>
              <a:t>Mayor % de parto vaginal a las 12 y 24h </a:t>
            </a:r>
          </a:p>
          <a:p>
            <a:pPr marL="285750" indent="-285750">
              <a:buFont typeface="Wingdings" pitchFamily="2" charset="2"/>
              <a:buChar char="Ø"/>
            </a:pPr>
            <a:r>
              <a:rPr lang="es-ES" sz="2000" dirty="0" smtClean="0"/>
              <a:t>Menor tiempo desde inducción hasta parto vaginal </a:t>
            </a:r>
          </a:p>
          <a:p>
            <a:endParaRPr lang="es-ES" sz="2000" dirty="0"/>
          </a:p>
          <a:p>
            <a:pPr marL="285750" indent="-285750">
              <a:buFont typeface="Wingdings" pitchFamily="2" charset="2"/>
              <a:buChar char="Ø"/>
            </a:pPr>
            <a:r>
              <a:rPr lang="es-ES" sz="2000" dirty="0" smtClean="0"/>
              <a:t>No hubo diferencias significativas en la tasa de acontecimientos adversos y complicaciones</a:t>
            </a:r>
            <a:endParaRPr lang="es-ES" sz="2000" dirty="0"/>
          </a:p>
          <a:p>
            <a:pPr marL="285750" indent="-285750">
              <a:buFont typeface="Wingdings" pitchFamily="2" charset="2"/>
              <a:buChar char="Ø"/>
            </a:pPr>
            <a:endParaRPr lang="es-ES" dirty="0" smtClean="0"/>
          </a:p>
          <a:p>
            <a:pPr marL="285750" indent="-285750">
              <a:buFont typeface="Wingdings" pitchFamily="2" charset="2"/>
              <a:buChar char="Ø"/>
            </a:pPr>
            <a:endParaRPr lang="en-US" dirty="0"/>
          </a:p>
        </p:txBody>
      </p:sp>
      <p:sp>
        <p:nvSpPr>
          <p:cNvPr id="5"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25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1300647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321841"/>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sz="1800" u="sng" dirty="0" err="1" smtClean="0">
                <a:solidFill>
                  <a:srgbClr val="3333CC"/>
                </a:solidFill>
                <a:latin typeface="+mj-lt"/>
                <a:ea typeface="+mj-ea"/>
                <a:cs typeface="+mj-cs"/>
              </a:rPr>
              <a:t>Hofmey</a:t>
            </a:r>
            <a:r>
              <a:rPr lang="es-ES_tradnl" sz="1800" u="sng" dirty="0" smtClean="0">
                <a:solidFill>
                  <a:srgbClr val="3333CC"/>
                </a:solidFill>
                <a:latin typeface="+mj-lt"/>
                <a:ea typeface="+mj-ea"/>
                <a:cs typeface="+mj-cs"/>
              </a:rPr>
              <a:t> GJ - 2010</a:t>
            </a:r>
          </a:p>
          <a:p>
            <a:pPr marL="0" indent="0">
              <a:buFont typeface="Arial" pitchFamily="34" charset="0"/>
              <a:buNone/>
            </a:pPr>
            <a:r>
              <a:rPr lang="es-ES_tradnl" sz="2000" i="1" dirty="0" smtClean="0">
                <a:solidFill>
                  <a:srgbClr val="3333CC"/>
                </a:solidFill>
                <a:latin typeface="+mj-lt"/>
                <a:ea typeface="+mj-ea"/>
                <a:cs typeface="+mj-cs"/>
              </a:rPr>
              <a:t>Material y métodos</a:t>
            </a:r>
          </a:p>
          <a:p>
            <a:pPr marL="0" indent="0">
              <a:buFont typeface="Arial" pitchFamily="34" charset="0"/>
              <a:buNone/>
            </a:pPr>
            <a:r>
              <a:rPr lang="es-ES_tradnl" sz="1800" dirty="0" smtClean="0">
                <a:solidFill>
                  <a:srgbClr val="3333CC"/>
                </a:solidFill>
                <a:latin typeface="+mj-lt"/>
                <a:ea typeface="+mj-ea"/>
                <a:cs typeface="+mj-cs"/>
              </a:rPr>
              <a:t>Revisión para determinar la eficacia y seguridad de </a:t>
            </a:r>
            <a:r>
              <a:rPr lang="es-ES_tradnl" sz="1800" dirty="0" err="1" smtClean="0">
                <a:solidFill>
                  <a:srgbClr val="3333CC"/>
                </a:solidFill>
                <a:latin typeface="+mj-lt"/>
                <a:ea typeface="+mj-ea"/>
                <a:cs typeface="+mj-cs"/>
              </a:rPr>
              <a:t>misoprostol</a:t>
            </a:r>
            <a:r>
              <a:rPr lang="es-ES_tradnl" sz="1800" dirty="0" smtClean="0">
                <a:solidFill>
                  <a:srgbClr val="3333CC"/>
                </a:solidFill>
                <a:latin typeface="+mj-lt"/>
                <a:ea typeface="+mj-ea"/>
                <a:cs typeface="+mj-cs"/>
              </a:rPr>
              <a:t> vía vaginal .                Se incluyeron 121 estudios.</a:t>
            </a:r>
          </a:p>
          <a:p>
            <a:pPr marL="0" indent="0">
              <a:buFont typeface="Arial" pitchFamily="34" charset="0"/>
              <a:buNone/>
            </a:pPr>
            <a:endParaRPr lang="es-ES_tradnl" sz="1800" dirty="0" smtClean="0">
              <a:solidFill>
                <a:srgbClr val="3333CC"/>
              </a:solidFill>
              <a:latin typeface="+mj-lt"/>
              <a:ea typeface="+mj-ea"/>
              <a:cs typeface="+mj-cs"/>
            </a:endParaRPr>
          </a:p>
          <a:p>
            <a:pPr marL="0" indent="0">
              <a:buFont typeface="Arial" pitchFamily="34" charset="0"/>
              <a:buNone/>
            </a:pPr>
            <a:r>
              <a:rPr lang="es-ES_tradnl" sz="2000" i="1" dirty="0" err="1" smtClean="0">
                <a:solidFill>
                  <a:srgbClr val="3333CC"/>
                </a:solidFill>
                <a:latin typeface="+mj-lt"/>
                <a:ea typeface="+mj-ea"/>
                <a:cs typeface="+mj-cs"/>
              </a:rPr>
              <a:t>Endpoints</a:t>
            </a:r>
            <a:endParaRPr lang="es-ES_tradnl" sz="2000" i="1" dirty="0" smtClean="0">
              <a:solidFill>
                <a:srgbClr val="3333CC"/>
              </a:solidFill>
              <a:latin typeface="+mj-lt"/>
              <a:ea typeface="+mj-ea"/>
              <a:cs typeface="+mj-cs"/>
            </a:endParaRPr>
          </a:p>
          <a:p>
            <a:pPr marL="0" indent="0">
              <a:buFont typeface="Arial" pitchFamily="34" charset="0"/>
              <a:buNone/>
            </a:pPr>
            <a:r>
              <a:rPr lang="es-ES_tradnl" sz="1800" b="1" dirty="0" smtClean="0">
                <a:solidFill>
                  <a:srgbClr val="3333CC"/>
                </a:solidFill>
                <a:latin typeface="+mj-lt"/>
                <a:ea typeface="+mj-ea"/>
                <a:cs typeface="+mj-cs"/>
              </a:rPr>
              <a:t>Comparado con placebo, </a:t>
            </a:r>
            <a:r>
              <a:rPr lang="es-ES_tradnl" sz="1800" b="1" dirty="0" err="1" smtClean="0">
                <a:solidFill>
                  <a:srgbClr val="3333CC"/>
                </a:solidFill>
                <a:latin typeface="+mj-lt"/>
                <a:ea typeface="+mj-ea"/>
                <a:cs typeface="+mj-cs"/>
              </a:rPr>
              <a:t>misoprostol</a:t>
            </a:r>
            <a:r>
              <a:rPr lang="es-ES_tradnl" sz="1800" b="1" dirty="0" smtClean="0">
                <a:solidFill>
                  <a:srgbClr val="3333CC"/>
                </a:solidFill>
                <a:latin typeface="+mj-lt"/>
                <a:ea typeface="+mj-ea"/>
                <a:cs typeface="+mj-cs"/>
              </a:rPr>
              <a:t> demostró:</a:t>
            </a:r>
          </a:p>
          <a:p>
            <a:pPr>
              <a:buFont typeface="Wingdings" pitchFamily="2" charset="2"/>
              <a:buChar char="Ø"/>
            </a:pPr>
            <a:r>
              <a:rPr lang="es-ES_tradnl" sz="1800" dirty="0" smtClean="0">
                <a:solidFill>
                  <a:srgbClr val="3333CC"/>
                </a:solidFill>
                <a:latin typeface="+mj-lt"/>
                <a:ea typeface="+mj-ea"/>
                <a:cs typeface="+mj-cs"/>
              </a:rPr>
              <a:t>Reducción del número de partos  vaginales fallidos en 24h (RR=0,51)</a:t>
            </a:r>
          </a:p>
          <a:p>
            <a:pPr>
              <a:buFont typeface="Wingdings" pitchFamily="2" charset="2"/>
              <a:buChar char="Ø"/>
            </a:pPr>
            <a:r>
              <a:rPr lang="es-ES_tradnl" sz="1800" dirty="0" smtClean="0">
                <a:solidFill>
                  <a:srgbClr val="3333CC"/>
                </a:solidFill>
                <a:latin typeface="+mj-lt"/>
                <a:ea typeface="+mj-ea"/>
                <a:cs typeface="+mj-cs"/>
              </a:rPr>
              <a:t>Aumento de la </a:t>
            </a:r>
            <a:r>
              <a:rPr lang="es-ES_tradnl" sz="1800" dirty="0" err="1" smtClean="0">
                <a:solidFill>
                  <a:srgbClr val="3333CC"/>
                </a:solidFill>
                <a:latin typeface="+mj-lt"/>
                <a:ea typeface="+mj-ea"/>
                <a:cs typeface="+mj-cs"/>
              </a:rPr>
              <a:t>hiperestimulación</a:t>
            </a:r>
            <a:r>
              <a:rPr lang="es-ES_tradnl" sz="1800" dirty="0" smtClean="0">
                <a:solidFill>
                  <a:srgbClr val="3333CC"/>
                </a:solidFill>
                <a:latin typeface="+mj-lt"/>
                <a:ea typeface="+mj-ea"/>
                <a:cs typeface="+mj-cs"/>
              </a:rPr>
              <a:t> uterina sin anomalías fetales cardiacas (RR=3,52)</a:t>
            </a:r>
          </a:p>
          <a:p>
            <a:pPr>
              <a:buFont typeface="Wingdings" pitchFamily="2" charset="2"/>
              <a:buChar char="Ø"/>
            </a:pPr>
            <a:endParaRPr lang="es-ES_tradnl" sz="1800" dirty="0" smtClean="0">
              <a:solidFill>
                <a:srgbClr val="3333CC"/>
              </a:solidFill>
              <a:latin typeface="+mj-lt"/>
              <a:ea typeface="+mj-ea"/>
              <a:cs typeface="+mj-cs"/>
            </a:endParaRPr>
          </a:p>
          <a:p>
            <a:pPr marL="0" indent="0">
              <a:buFont typeface="Arial" pitchFamily="34" charset="0"/>
              <a:buNone/>
            </a:pPr>
            <a:r>
              <a:rPr lang="es-ES_tradnl" sz="1800" b="1" dirty="0" smtClean="0">
                <a:solidFill>
                  <a:srgbClr val="3333CC"/>
                </a:solidFill>
                <a:latin typeface="+mj-lt"/>
                <a:ea typeface="+mj-ea"/>
                <a:cs typeface="+mj-cs"/>
              </a:rPr>
              <a:t>Comparado con PGE2 vaginal, PGE2 </a:t>
            </a:r>
            <a:r>
              <a:rPr lang="es-ES_tradnl" sz="1800" b="1" dirty="0" err="1" smtClean="0">
                <a:solidFill>
                  <a:srgbClr val="3333CC"/>
                </a:solidFill>
                <a:latin typeface="+mj-lt"/>
                <a:ea typeface="+mj-ea"/>
                <a:cs typeface="+mj-cs"/>
              </a:rPr>
              <a:t>intracervical</a:t>
            </a:r>
            <a:r>
              <a:rPr lang="es-ES_tradnl" sz="1800" b="1" dirty="0" smtClean="0">
                <a:solidFill>
                  <a:srgbClr val="3333CC"/>
                </a:solidFill>
                <a:latin typeface="+mj-lt"/>
                <a:ea typeface="+mj-ea"/>
                <a:cs typeface="+mj-cs"/>
              </a:rPr>
              <a:t> y </a:t>
            </a:r>
            <a:r>
              <a:rPr lang="es-ES_tradnl" sz="1800" b="1" dirty="0" err="1" smtClean="0">
                <a:solidFill>
                  <a:srgbClr val="3333CC"/>
                </a:solidFill>
                <a:latin typeface="+mj-lt"/>
                <a:ea typeface="+mj-ea"/>
                <a:cs typeface="+mj-cs"/>
              </a:rPr>
              <a:t>oxitocina</a:t>
            </a:r>
            <a:r>
              <a:rPr lang="es-ES_tradnl" sz="1800" b="1" dirty="0" smtClean="0">
                <a:solidFill>
                  <a:srgbClr val="3333CC"/>
                </a:solidFill>
                <a:latin typeface="+mj-lt"/>
                <a:ea typeface="+mj-ea"/>
                <a:cs typeface="+mj-cs"/>
              </a:rPr>
              <a:t>, </a:t>
            </a:r>
            <a:r>
              <a:rPr lang="es-ES_tradnl" sz="1800" b="1" dirty="0" err="1" smtClean="0">
                <a:solidFill>
                  <a:srgbClr val="3333CC"/>
                </a:solidFill>
                <a:latin typeface="+mj-lt"/>
                <a:ea typeface="+mj-ea"/>
                <a:cs typeface="+mj-cs"/>
              </a:rPr>
              <a:t>misoprostol</a:t>
            </a:r>
            <a:r>
              <a:rPr lang="es-ES_tradnl" sz="1800" b="1" dirty="0" smtClean="0">
                <a:solidFill>
                  <a:srgbClr val="3333CC"/>
                </a:solidFill>
                <a:latin typeface="+mj-lt"/>
                <a:ea typeface="+mj-ea"/>
                <a:cs typeface="+mj-cs"/>
              </a:rPr>
              <a:t> </a:t>
            </a:r>
            <a:r>
              <a:rPr lang="es-ES_tradnl" sz="1800" b="1" dirty="0" err="1" smtClean="0">
                <a:solidFill>
                  <a:srgbClr val="3333CC"/>
                </a:solidFill>
                <a:latin typeface="+mj-lt"/>
                <a:ea typeface="+mj-ea"/>
                <a:cs typeface="+mj-cs"/>
              </a:rPr>
              <a:t>demostro</a:t>
            </a:r>
            <a:r>
              <a:rPr lang="es-ES_tradnl" sz="1800" b="1" dirty="0" smtClean="0">
                <a:solidFill>
                  <a:srgbClr val="3333CC"/>
                </a:solidFill>
                <a:latin typeface="+mj-lt"/>
                <a:ea typeface="+mj-ea"/>
                <a:cs typeface="+mj-cs"/>
              </a:rPr>
              <a:t>:</a:t>
            </a:r>
          </a:p>
          <a:p>
            <a:pPr>
              <a:buFont typeface="Wingdings" pitchFamily="2" charset="2"/>
              <a:buChar char="Ø"/>
            </a:pPr>
            <a:r>
              <a:rPr lang="es-ES_tradnl" sz="1800" dirty="0" smtClean="0">
                <a:solidFill>
                  <a:srgbClr val="3333CC"/>
                </a:solidFill>
                <a:latin typeface="+mj-lt"/>
                <a:ea typeface="+mj-ea"/>
                <a:cs typeface="+mj-cs"/>
              </a:rPr>
              <a:t>Menor necesidad de analgesia</a:t>
            </a:r>
          </a:p>
          <a:p>
            <a:pPr>
              <a:buFont typeface="Wingdings" pitchFamily="2" charset="2"/>
              <a:buChar char="Ø"/>
            </a:pPr>
            <a:r>
              <a:rPr lang="es-ES_tradnl" sz="1800" dirty="0" smtClean="0">
                <a:solidFill>
                  <a:srgbClr val="3333CC"/>
                </a:solidFill>
                <a:latin typeface="+mj-lt"/>
                <a:ea typeface="+mj-ea"/>
                <a:cs typeface="+mj-cs"/>
              </a:rPr>
              <a:t>Reducción del número de partos vaginales fallidos en 24h</a:t>
            </a:r>
          </a:p>
          <a:p>
            <a:pPr>
              <a:buFont typeface="Wingdings" pitchFamily="2" charset="2"/>
              <a:buChar char="Ø"/>
            </a:pPr>
            <a:r>
              <a:rPr lang="es-ES_tradnl" sz="1800" dirty="0" smtClean="0">
                <a:solidFill>
                  <a:srgbClr val="3333CC"/>
                </a:solidFill>
                <a:latin typeface="+mj-lt"/>
                <a:ea typeface="+mj-ea"/>
                <a:cs typeface="+mj-cs"/>
              </a:rPr>
              <a:t>Mayor </a:t>
            </a:r>
            <a:r>
              <a:rPr lang="es-ES_tradnl" sz="1800" dirty="0" err="1" smtClean="0">
                <a:solidFill>
                  <a:srgbClr val="3333CC"/>
                </a:solidFill>
                <a:latin typeface="+mj-lt"/>
                <a:ea typeface="+mj-ea"/>
                <a:cs typeface="+mj-cs"/>
              </a:rPr>
              <a:t>hiperestimulación</a:t>
            </a:r>
            <a:r>
              <a:rPr lang="es-ES_tradnl" sz="1800" dirty="0" smtClean="0">
                <a:solidFill>
                  <a:srgbClr val="3333CC"/>
                </a:solidFill>
                <a:latin typeface="+mj-lt"/>
                <a:ea typeface="+mj-ea"/>
                <a:cs typeface="+mj-cs"/>
              </a:rPr>
              <a:t> uterina</a:t>
            </a:r>
          </a:p>
          <a:p>
            <a:pPr marL="0" indent="0">
              <a:buFont typeface="Arial" pitchFamily="34" charset="0"/>
              <a:buNone/>
            </a:pPr>
            <a:endParaRPr lang="es-ES_tradnl" sz="1800" b="1" dirty="0" smtClean="0">
              <a:solidFill>
                <a:srgbClr val="0070C0"/>
              </a:solidFill>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n-US" sz="1800" dirty="0">
              <a:solidFill>
                <a:srgbClr val="0070C0"/>
              </a:solidFill>
            </a:endParaRPr>
          </a:p>
        </p:txBody>
      </p:sp>
      <p:sp>
        <p:nvSpPr>
          <p:cNvPr id="3" name="2 CuadroTexto"/>
          <p:cNvSpPr txBox="1"/>
          <p:nvPr/>
        </p:nvSpPr>
        <p:spPr>
          <a:xfrm>
            <a:off x="1187624" y="6351711"/>
            <a:ext cx="7920880" cy="461665"/>
          </a:xfrm>
          <a:prstGeom prst="rect">
            <a:avLst/>
          </a:prstGeom>
          <a:noFill/>
        </p:spPr>
        <p:txBody>
          <a:bodyPr wrap="square" rtlCol="0">
            <a:spAutoFit/>
          </a:bodyPr>
          <a:lstStyle/>
          <a:p>
            <a:r>
              <a:rPr lang="es-ES" sz="1200" dirty="0" err="1" smtClean="0"/>
              <a:t>Hofmey</a:t>
            </a:r>
            <a:r>
              <a:rPr lang="es-ES" sz="1200" dirty="0" smtClean="0"/>
              <a:t> GJ, </a:t>
            </a:r>
            <a:r>
              <a:rPr lang="es-ES" sz="1200" dirty="0" err="1" smtClean="0"/>
              <a:t>Gulmezoglu</a:t>
            </a:r>
            <a:r>
              <a:rPr lang="es-ES" sz="1200" dirty="0" smtClean="0"/>
              <a:t> AM. Vaginal </a:t>
            </a:r>
            <a:r>
              <a:rPr lang="es-ES" sz="1200" dirty="0" err="1" smtClean="0"/>
              <a:t>misoprostol</a:t>
            </a:r>
            <a:r>
              <a:rPr lang="es-ES" sz="1200" dirty="0" smtClean="0"/>
              <a:t> </a:t>
            </a:r>
            <a:r>
              <a:rPr lang="es-ES" sz="1200" dirty="0" err="1" smtClean="0"/>
              <a:t>for</a:t>
            </a:r>
            <a:r>
              <a:rPr lang="es-ES" sz="1200" dirty="0" smtClean="0"/>
              <a:t> cervical </a:t>
            </a:r>
            <a:r>
              <a:rPr lang="es-ES" sz="1200" dirty="0" err="1" smtClean="0"/>
              <a:t>ripening</a:t>
            </a:r>
            <a:r>
              <a:rPr lang="es-ES" sz="1200" dirty="0" smtClean="0"/>
              <a:t> and </a:t>
            </a:r>
            <a:r>
              <a:rPr lang="es-ES" sz="1200" dirty="0" err="1" smtClean="0"/>
              <a:t>induction</a:t>
            </a:r>
            <a:r>
              <a:rPr lang="es-ES" sz="1200" dirty="0" smtClean="0"/>
              <a:t> of </a:t>
            </a:r>
            <a:r>
              <a:rPr lang="es-ES" sz="1200" dirty="0" err="1" smtClean="0"/>
              <a:t>labour</a:t>
            </a:r>
            <a:r>
              <a:rPr lang="es-ES" sz="1200" dirty="0" smtClean="0"/>
              <a:t>. Cochrane </a:t>
            </a:r>
            <a:r>
              <a:rPr lang="es-ES" sz="1200" dirty="0" err="1" smtClean="0"/>
              <a:t>Database</a:t>
            </a:r>
            <a:r>
              <a:rPr lang="es-ES" sz="1200" dirty="0" smtClean="0"/>
              <a:t> of </a:t>
            </a:r>
            <a:r>
              <a:rPr lang="es-ES" sz="1200" dirty="0" err="1" smtClean="0"/>
              <a:t>Systematic</a:t>
            </a:r>
            <a:r>
              <a:rPr lang="es-ES" sz="1200" dirty="0" smtClean="0"/>
              <a:t> </a:t>
            </a:r>
            <a:r>
              <a:rPr lang="es-ES" sz="1200" dirty="0" err="1" smtClean="0"/>
              <a:t>Reviews</a:t>
            </a:r>
            <a:r>
              <a:rPr lang="es-ES" sz="1200" dirty="0" smtClean="0"/>
              <a:t> 2010, </a:t>
            </a:r>
            <a:r>
              <a:rPr lang="es-ES" sz="1200" dirty="0" err="1" smtClean="0"/>
              <a:t>Issue</a:t>
            </a:r>
            <a:r>
              <a:rPr lang="es-ES" sz="1200" dirty="0" smtClean="0"/>
              <a:t> 10. Art No.: CD000941.DOI:10.1001/14651858.CD000941.pub2.</a:t>
            </a:r>
            <a:endParaRPr lang="en-US" sz="1200" dirty="0"/>
          </a:p>
        </p:txBody>
      </p:sp>
      <p:sp>
        <p:nvSpPr>
          <p:cNvPr id="4" name="3 CuadroTexto"/>
          <p:cNvSpPr txBox="1"/>
          <p:nvPr/>
        </p:nvSpPr>
        <p:spPr>
          <a:xfrm>
            <a:off x="6444208" y="980728"/>
            <a:ext cx="1872208" cy="923330"/>
          </a:xfrm>
          <a:prstGeom prst="rect">
            <a:avLst/>
          </a:prstGeom>
          <a:noFill/>
          <a:ln>
            <a:solidFill>
              <a:srgbClr val="00B050"/>
            </a:solidFill>
          </a:ln>
        </p:spPr>
        <p:txBody>
          <a:bodyPr wrap="square" rtlCol="0">
            <a:spAutoFit/>
          </a:bodyPr>
          <a:lstStyle/>
          <a:p>
            <a:r>
              <a:rPr lang="es-ES" dirty="0" smtClean="0"/>
              <a:t>REVISION BIBLIOGRAFICA COCHRANE 2010</a:t>
            </a:r>
            <a:endParaRPr lang="en-US" dirty="0"/>
          </a:p>
        </p:txBody>
      </p:sp>
      <p:sp>
        <p:nvSpPr>
          <p:cNvPr id="5"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25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2881617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82700"/>
            <a:ext cx="8229600" cy="4843463"/>
          </a:xfrm>
          <a:prstGeom prst="rect">
            <a:avLst/>
          </a:prstGeom>
        </p:spPr>
        <p:txBody>
          <a:bodyPr/>
          <a:lstStyle>
            <a:lvl1pPr marL="342900" indent="-342900" algn="l" rtl="0" fontAlgn="base">
              <a:spcBef>
                <a:spcPct val="20000"/>
              </a:spcBef>
              <a:spcAft>
                <a:spcPct val="0"/>
              </a:spcAft>
              <a:buChar char="•"/>
              <a:defRPr sz="3200">
                <a:solidFill>
                  <a:srgbClr val="3333CC"/>
                </a:solidFill>
                <a:latin typeface="+mn-lt"/>
                <a:ea typeface="+mn-ea"/>
                <a:cs typeface="+mn-cs"/>
              </a:defRPr>
            </a:lvl1pPr>
            <a:lvl2pPr marL="742950" indent="-285750" algn="l" rtl="0" fontAlgn="base">
              <a:spcBef>
                <a:spcPct val="20000"/>
              </a:spcBef>
              <a:spcAft>
                <a:spcPct val="0"/>
              </a:spcAft>
              <a:buChar char="–"/>
              <a:defRPr sz="2800">
                <a:solidFill>
                  <a:srgbClr val="3333CC"/>
                </a:solidFill>
                <a:latin typeface="+mn-lt"/>
              </a:defRPr>
            </a:lvl2pPr>
            <a:lvl3pPr marL="1143000" indent="-228600" algn="l" rtl="0" fontAlgn="base">
              <a:spcBef>
                <a:spcPct val="20000"/>
              </a:spcBef>
              <a:spcAft>
                <a:spcPct val="0"/>
              </a:spcAft>
              <a:buChar char="•"/>
              <a:defRPr sz="2400">
                <a:solidFill>
                  <a:srgbClr val="3333CC"/>
                </a:solidFill>
                <a:latin typeface="+mn-lt"/>
              </a:defRPr>
            </a:lvl3pPr>
            <a:lvl4pPr marL="1600200" indent="-228600" algn="l" rtl="0" fontAlgn="base">
              <a:spcBef>
                <a:spcPct val="20000"/>
              </a:spcBef>
              <a:spcAft>
                <a:spcPct val="0"/>
              </a:spcAft>
              <a:buChar char="–"/>
              <a:defRPr sz="2000">
                <a:solidFill>
                  <a:srgbClr val="3333CC"/>
                </a:solidFill>
                <a:latin typeface="+mn-lt"/>
              </a:defRPr>
            </a:lvl4pPr>
            <a:lvl5pPr marL="2057400" indent="-228600" algn="l" rtl="0" fontAlgn="base">
              <a:spcBef>
                <a:spcPct val="20000"/>
              </a:spcBef>
              <a:spcAft>
                <a:spcPct val="0"/>
              </a:spcAft>
              <a:buChar char="»"/>
              <a:defRPr sz="2000">
                <a:solidFill>
                  <a:srgbClr val="3333CC"/>
                </a:solidFill>
                <a:latin typeface="+mn-lt"/>
              </a:defRPr>
            </a:lvl5pPr>
            <a:lvl6pPr marL="2514600" indent="-228600" algn="l" rtl="0" fontAlgn="base">
              <a:spcBef>
                <a:spcPct val="20000"/>
              </a:spcBef>
              <a:spcAft>
                <a:spcPct val="0"/>
              </a:spcAft>
              <a:buChar char="»"/>
              <a:defRPr sz="2000">
                <a:solidFill>
                  <a:srgbClr val="3333CC"/>
                </a:solidFill>
                <a:latin typeface="+mn-lt"/>
              </a:defRPr>
            </a:lvl6pPr>
            <a:lvl7pPr marL="2971800" indent="-228600" algn="l" rtl="0" fontAlgn="base">
              <a:spcBef>
                <a:spcPct val="20000"/>
              </a:spcBef>
              <a:spcAft>
                <a:spcPct val="0"/>
              </a:spcAft>
              <a:buChar char="»"/>
              <a:defRPr sz="2000">
                <a:solidFill>
                  <a:srgbClr val="3333CC"/>
                </a:solidFill>
                <a:latin typeface="+mn-lt"/>
              </a:defRPr>
            </a:lvl7pPr>
            <a:lvl8pPr marL="3429000" indent="-228600" algn="l" rtl="0" fontAlgn="base">
              <a:spcBef>
                <a:spcPct val="20000"/>
              </a:spcBef>
              <a:spcAft>
                <a:spcPct val="0"/>
              </a:spcAft>
              <a:buChar char="»"/>
              <a:defRPr sz="2000">
                <a:solidFill>
                  <a:srgbClr val="3333CC"/>
                </a:solidFill>
                <a:latin typeface="+mn-lt"/>
              </a:defRPr>
            </a:lvl8pPr>
            <a:lvl9pPr marL="3886200" indent="-228600" algn="l" rtl="0" fontAlgn="base">
              <a:spcBef>
                <a:spcPct val="20000"/>
              </a:spcBef>
              <a:spcAft>
                <a:spcPct val="0"/>
              </a:spcAft>
              <a:buChar char="»"/>
              <a:defRPr sz="2000">
                <a:solidFill>
                  <a:srgbClr val="3333CC"/>
                </a:solidFill>
                <a:latin typeface="+mn-lt"/>
              </a:defRPr>
            </a:lvl9pPr>
          </a:lstStyle>
          <a:p>
            <a:pPr marL="0" indent="0">
              <a:buFontTx/>
              <a:buNone/>
            </a:pPr>
            <a:r>
              <a:rPr lang="es-ES_tradnl" sz="1800" u="sng" dirty="0" err="1">
                <a:latin typeface="+mj-lt"/>
                <a:ea typeface="+mj-ea"/>
                <a:cs typeface="+mj-cs"/>
              </a:rPr>
              <a:t>Hofmey</a:t>
            </a:r>
            <a:r>
              <a:rPr lang="es-ES_tradnl" sz="1800" u="sng" dirty="0">
                <a:latin typeface="+mj-lt"/>
                <a:ea typeface="+mj-ea"/>
                <a:cs typeface="+mj-cs"/>
              </a:rPr>
              <a:t> GJ - 2010</a:t>
            </a:r>
          </a:p>
          <a:p>
            <a:pPr marL="0" indent="0">
              <a:buFontTx/>
              <a:buNone/>
            </a:pPr>
            <a:endParaRPr lang="es-ES_tradnl" sz="1800" dirty="0">
              <a:latin typeface="+mj-lt"/>
              <a:ea typeface="+mj-ea"/>
              <a:cs typeface="+mj-cs"/>
            </a:endParaRPr>
          </a:p>
          <a:p>
            <a:pPr marL="0" indent="0">
              <a:buFontTx/>
              <a:buNone/>
            </a:pPr>
            <a:r>
              <a:rPr lang="es-ES_tradnl" sz="2000" i="1" dirty="0" err="1">
                <a:latin typeface="+mj-lt"/>
                <a:ea typeface="+mj-ea"/>
                <a:cs typeface="+mj-cs"/>
              </a:rPr>
              <a:t>Endpoints</a:t>
            </a:r>
            <a:endParaRPr lang="es-ES_tradnl" sz="2000" i="1" dirty="0">
              <a:latin typeface="+mj-lt"/>
              <a:ea typeface="+mj-ea"/>
              <a:cs typeface="+mj-cs"/>
            </a:endParaRPr>
          </a:p>
          <a:p>
            <a:pPr marL="0" indent="0">
              <a:buFontTx/>
              <a:buNone/>
            </a:pPr>
            <a:endParaRPr lang="es-ES_tradnl" sz="1800" dirty="0">
              <a:latin typeface="+mj-lt"/>
              <a:ea typeface="+mj-ea"/>
              <a:cs typeface="+mj-cs"/>
            </a:endParaRPr>
          </a:p>
          <a:p>
            <a:pPr marL="0" indent="0">
              <a:buFontTx/>
              <a:buNone/>
            </a:pPr>
            <a:r>
              <a:rPr lang="es-ES_tradnl" sz="1800" b="1" dirty="0">
                <a:latin typeface="+mj-lt"/>
                <a:ea typeface="+mj-ea"/>
                <a:cs typeface="+mj-cs"/>
              </a:rPr>
              <a:t>Comparado con PGE2 vaginal y PGE2 </a:t>
            </a:r>
            <a:r>
              <a:rPr lang="es-ES_tradnl" sz="1800" b="1" dirty="0" err="1">
                <a:latin typeface="+mj-lt"/>
                <a:ea typeface="+mj-ea"/>
                <a:cs typeface="+mj-cs"/>
              </a:rPr>
              <a:t>intracervical</a:t>
            </a:r>
            <a:r>
              <a:rPr lang="es-ES_tradnl" sz="1800" b="1" dirty="0">
                <a:latin typeface="+mj-lt"/>
                <a:ea typeface="+mj-ea"/>
                <a:cs typeface="+mj-cs"/>
              </a:rPr>
              <a:t>, </a:t>
            </a:r>
            <a:r>
              <a:rPr lang="es-ES_tradnl" sz="1800" b="1" dirty="0" err="1">
                <a:latin typeface="+mj-lt"/>
                <a:ea typeface="+mj-ea"/>
                <a:cs typeface="+mj-cs"/>
              </a:rPr>
              <a:t>misoprostol</a:t>
            </a:r>
            <a:r>
              <a:rPr lang="es-ES_tradnl" sz="1800" b="1" dirty="0">
                <a:latin typeface="+mj-lt"/>
                <a:ea typeface="+mj-ea"/>
                <a:cs typeface="+mj-cs"/>
              </a:rPr>
              <a:t> demostró:</a:t>
            </a:r>
          </a:p>
          <a:p>
            <a:pPr>
              <a:buFont typeface="Wingdings" pitchFamily="2" charset="2"/>
              <a:buChar char="Ø"/>
            </a:pPr>
            <a:r>
              <a:rPr lang="es-ES_tradnl" sz="1800" dirty="0">
                <a:latin typeface="+mj-lt"/>
                <a:ea typeface="+mj-ea"/>
                <a:cs typeface="+mj-cs"/>
              </a:rPr>
              <a:t>Menor aumento de la dosis utilizada de </a:t>
            </a:r>
            <a:r>
              <a:rPr lang="es-ES_tradnl" sz="1800" dirty="0" err="1">
                <a:latin typeface="+mj-lt"/>
                <a:ea typeface="+mj-ea"/>
                <a:cs typeface="+mj-cs"/>
              </a:rPr>
              <a:t>oxitocina</a:t>
            </a:r>
            <a:endParaRPr lang="es-ES_tradnl" sz="1800" dirty="0">
              <a:latin typeface="+mj-lt"/>
              <a:ea typeface="+mj-ea"/>
              <a:cs typeface="+mj-cs"/>
            </a:endParaRPr>
          </a:p>
          <a:p>
            <a:pPr>
              <a:buFont typeface="Wingdings" pitchFamily="2" charset="2"/>
              <a:buChar char="Ø"/>
            </a:pPr>
            <a:r>
              <a:rPr lang="es-ES_tradnl" sz="1800" dirty="0">
                <a:latin typeface="+mj-lt"/>
                <a:ea typeface="+mj-ea"/>
                <a:cs typeface="+mj-cs"/>
              </a:rPr>
              <a:t>Mayor incidencia de líquido amniótico manchado con meconio</a:t>
            </a:r>
          </a:p>
          <a:p>
            <a:pPr marL="0" indent="0">
              <a:buNone/>
            </a:pPr>
            <a:endParaRPr lang="es-ES_tradnl" sz="1800" dirty="0">
              <a:latin typeface="+mj-lt"/>
              <a:ea typeface="+mj-ea"/>
              <a:cs typeface="+mj-cs"/>
            </a:endParaRPr>
          </a:p>
          <a:p>
            <a:pPr marL="0" indent="0">
              <a:buNone/>
            </a:pPr>
            <a:r>
              <a:rPr lang="es-ES_tradnl" sz="1800" b="1" dirty="0">
                <a:latin typeface="+mj-lt"/>
                <a:ea typeface="+mj-ea"/>
                <a:cs typeface="+mj-cs"/>
              </a:rPr>
              <a:t>Comparando con  altas dosis de </a:t>
            </a:r>
            <a:r>
              <a:rPr lang="es-ES_tradnl" sz="1800" b="1" dirty="0" err="1">
                <a:latin typeface="+mj-lt"/>
                <a:ea typeface="+mj-ea"/>
                <a:cs typeface="+mj-cs"/>
              </a:rPr>
              <a:t>misoprostol</a:t>
            </a:r>
            <a:r>
              <a:rPr lang="es-ES_tradnl" sz="1800" b="1" dirty="0">
                <a:latin typeface="+mj-lt"/>
                <a:ea typeface="+mj-ea"/>
                <a:cs typeface="+mj-cs"/>
              </a:rPr>
              <a:t>, las dosis bajas de </a:t>
            </a:r>
            <a:r>
              <a:rPr lang="es-ES_tradnl" sz="1800" b="1" dirty="0" err="1">
                <a:latin typeface="+mj-lt"/>
                <a:ea typeface="+mj-ea"/>
                <a:cs typeface="+mj-cs"/>
              </a:rPr>
              <a:t>misoprostol</a:t>
            </a:r>
            <a:r>
              <a:rPr lang="es-ES_tradnl" sz="1800" b="1" dirty="0">
                <a:latin typeface="+mj-lt"/>
                <a:ea typeface="+mj-ea"/>
                <a:cs typeface="+mj-cs"/>
              </a:rPr>
              <a:t> se asociaron a:</a:t>
            </a:r>
          </a:p>
          <a:p>
            <a:pPr>
              <a:buFont typeface="Wingdings" pitchFamily="2" charset="2"/>
              <a:buChar char="Ø"/>
            </a:pPr>
            <a:r>
              <a:rPr lang="es-ES_tradnl" sz="1800" dirty="0">
                <a:latin typeface="+mj-lt"/>
                <a:ea typeface="+mj-ea"/>
                <a:cs typeface="+mj-cs"/>
              </a:rPr>
              <a:t>Mayor necesidad de utilizar </a:t>
            </a:r>
            <a:r>
              <a:rPr lang="es-ES_tradnl" sz="1800" dirty="0" err="1">
                <a:latin typeface="+mj-lt"/>
                <a:ea typeface="+mj-ea"/>
                <a:cs typeface="+mj-cs"/>
              </a:rPr>
              <a:t>oxitocina</a:t>
            </a:r>
            <a:endParaRPr lang="es-ES_tradnl" sz="1800" dirty="0">
              <a:latin typeface="+mj-lt"/>
              <a:ea typeface="+mj-ea"/>
              <a:cs typeface="+mj-cs"/>
            </a:endParaRPr>
          </a:p>
          <a:p>
            <a:pPr>
              <a:buFont typeface="Wingdings" pitchFamily="2" charset="2"/>
              <a:buChar char="Ø"/>
            </a:pPr>
            <a:r>
              <a:rPr lang="es-ES_tradnl" sz="1800" dirty="0">
                <a:latin typeface="+mj-lt"/>
                <a:ea typeface="+mj-ea"/>
                <a:cs typeface="+mj-cs"/>
              </a:rPr>
              <a:t>Menor incidencia de </a:t>
            </a:r>
            <a:r>
              <a:rPr lang="es-ES_tradnl" sz="1800" dirty="0" err="1">
                <a:latin typeface="+mj-lt"/>
                <a:ea typeface="+mj-ea"/>
                <a:cs typeface="+mj-cs"/>
              </a:rPr>
              <a:t>hiperestimulación</a:t>
            </a:r>
            <a:r>
              <a:rPr lang="es-ES_tradnl" sz="1800" dirty="0">
                <a:latin typeface="+mj-lt"/>
                <a:ea typeface="+mj-ea"/>
                <a:cs typeface="+mj-cs"/>
              </a:rPr>
              <a:t> uterina</a:t>
            </a:r>
          </a:p>
          <a:p>
            <a:pPr marL="0" indent="0">
              <a:buFontTx/>
              <a:buNone/>
            </a:pPr>
            <a:endParaRPr lang="es-ES_tradnl" sz="1800" dirty="0" smtClean="0">
              <a:solidFill>
                <a:srgbClr val="0070C0"/>
              </a:solidFill>
            </a:endParaRPr>
          </a:p>
          <a:p>
            <a:pPr marL="0" indent="0">
              <a:buFontTx/>
              <a:buNone/>
            </a:pPr>
            <a:endParaRPr lang="es-ES_tradnl" sz="1800" dirty="0" smtClean="0">
              <a:solidFill>
                <a:srgbClr val="0070C0"/>
              </a:solidFill>
            </a:endParaRPr>
          </a:p>
          <a:p>
            <a:pPr marL="0" indent="0">
              <a:buFontTx/>
              <a:buNone/>
            </a:pPr>
            <a:endParaRPr lang="en-US" sz="1800" dirty="0">
              <a:solidFill>
                <a:srgbClr val="0070C0"/>
              </a:solidFill>
            </a:endParaRPr>
          </a:p>
        </p:txBody>
      </p:sp>
      <p:sp>
        <p:nvSpPr>
          <p:cNvPr id="3" name="2 CuadroTexto"/>
          <p:cNvSpPr txBox="1"/>
          <p:nvPr/>
        </p:nvSpPr>
        <p:spPr>
          <a:xfrm>
            <a:off x="1187624" y="6351711"/>
            <a:ext cx="7920880" cy="461665"/>
          </a:xfrm>
          <a:prstGeom prst="rect">
            <a:avLst/>
          </a:prstGeom>
          <a:noFill/>
        </p:spPr>
        <p:txBody>
          <a:bodyPr wrap="square" rtlCol="0">
            <a:spAutoFit/>
          </a:bodyPr>
          <a:lstStyle/>
          <a:p>
            <a:r>
              <a:rPr lang="es-ES" sz="1200" dirty="0" err="1" smtClean="0"/>
              <a:t>Hofmey</a:t>
            </a:r>
            <a:r>
              <a:rPr lang="es-ES" sz="1200" dirty="0" smtClean="0"/>
              <a:t> GJ, </a:t>
            </a:r>
            <a:r>
              <a:rPr lang="es-ES" sz="1200" dirty="0" err="1" smtClean="0"/>
              <a:t>Gulmezoglu</a:t>
            </a:r>
            <a:r>
              <a:rPr lang="es-ES" sz="1200" dirty="0" smtClean="0"/>
              <a:t> AM. Vaginal </a:t>
            </a:r>
            <a:r>
              <a:rPr lang="es-ES" sz="1200" dirty="0" err="1" smtClean="0"/>
              <a:t>misoprostol</a:t>
            </a:r>
            <a:r>
              <a:rPr lang="es-ES" sz="1200" dirty="0" smtClean="0"/>
              <a:t> </a:t>
            </a:r>
            <a:r>
              <a:rPr lang="es-ES" sz="1200" dirty="0" err="1" smtClean="0"/>
              <a:t>for</a:t>
            </a:r>
            <a:r>
              <a:rPr lang="es-ES" sz="1200" dirty="0" smtClean="0"/>
              <a:t> cervical </a:t>
            </a:r>
            <a:r>
              <a:rPr lang="es-ES" sz="1200" dirty="0" err="1" smtClean="0"/>
              <a:t>ripening</a:t>
            </a:r>
            <a:r>
              <a:rPr lang="es-ES" sz="1200" dirty="0" smtClean="0"/>
              <a:t> and </a:t>
            </a:r>
            <a:r>
              <a:rPr lang="es-ES" sz="1200" dirty="0" err="1" smtClean="0"/>
              <a:t>induction</a:t>
            </a:r>
            <a:r>
              <a:rPr lang="es-ES" sz="1200" dirty="0" smtClean="0"/>
              <a:t> of </a:t>
            </a:r>
            <a:r>
              <a:rPr lang="es-ES" sz="1200" dirty="0" err="1" smtClean="0"/>
              <a:t>labour</a:t>
            </a:r>
            <a:r>
              <a:rPr lang="es-ES" sz="1200" dirty="0" smtClean="0"/>
              <a:t>. </a:t>
            </a:r>
            <a:r>
              <a:rPr lang="es-ES" sz="1200" b="1" dirty="0" smtClean="0">
                <a:solidFill>
                  <a:srgbClr val="FF0000"/>
                </a:solidFill>
              </a:rPr>
              <a:t>Cochrane </a:t>
            </a:r>
            <a:r>
              <a:rPr lang="es-ES" sz="1200" b="1" dirty="0" err="1" smtClean="0">
                <a:solidFill>
                  <a:srgbClr val="FF0000"/>
                </a:solidFill>
              </a:rPr>
              <a:t>Database</a:t>
            </a:r>
            <a:r>
              <a:rPr lang="es-ES" sz="1200" b="1" dirty="0" smtClean="0">
                <a:solidFill>
                  <a:srgbClr val="FF0000"/>
                </a:solidFill>
              </a:rPr>
              <a:t> of </a:t>
            </a:r>
            <a:r>
              <a:rPr lang="es-ES" sz="1200" b="1" dirty="0" err="1" smtClean="0">
                <a:solidFill>
                  <a:srgbClr val="FF0000"/>
                </a:solidFill>
              </a:rPr>
              <a:t>Systematic</a:t>
            </a:r>
            <a:r>
              <a:rPr lang="es-ES" sz="1200" b="1" dirty="0" smtClean="0">
                <a:solidFill>
                  <a:srgbClr val="FF0000"/>
                </a:solidFill>
              </a:rPr>
              <a:t> </a:t>
            </a:r>
            <a:r>
              <a:rPr lang="es-ES" sz="1200" b="1" dirty="0" err="1" smtClean="0">
                <a:solidFill>
                  <a:srgbClr val="FF0000"/>
                </a:solidFill>
              </a:rPr>
              <a:t>Reviews</a:t>
            </a:r>
            <a:r>
              <a:rPr lang="es-ES" sz="1200" b="1" dirty="0" smtClean="0">
                <a:solidFill>
                  <a:srgbClr val="FF0000"/>
                </a:solidFill>
              </a:rPr>
              <a:t> 2010</a:t>
            </a:r>
            <a:r>
              <a:rPr lang="es-ES" sz="1200" dirty="0" smtClean="0"/>
              <a:t>, </a:t>
            </a:r>
            <a:r>
              <a:rPr lang="es-ES" sz="1200" dirty="0" err="1" smtClean="0"/>
              <a:t>Issue</a:t>
            </a:r>
            <a:r>
              <a:rPr lang="es-ES" sz="1200" dirty="0" smtClean="0"/>
              <a:t> 10. Art No.: CD000941.DOI:10.1001/14651858.CD000941.pub2.</a:t>
            </a:r>
            <a:endParaRPr lang="en-US" sz="1200" dirty="0"/>
          </a:p>
        </p:txBody>
      </p:sp>
      <p:sp>
        <p:nvSpPr>
          <p:cNvPr id="4"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25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3158830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u="sng" smtClean="0">
                <a:solidFill>
                  <a:srgbClr val="3333CC"/>
                </a:solidFill>
                <a:latin typeface="+mj-lt"/>
                <a:ea typeface="+mj-ea"/>
                <a:cs typeface="+mj-cs"/>
              </a:rPr>
              <a:t>Hofmey GJ – 2010</a:t>
            </a:r>
          </a:p>
          <a:p>
            <a:pPr marL="0" indent="0">
              <a:buFont typeface="Arial" pitchFamily="34" charset="0"/>
              <a:buNone/>
            </a:pPr>
            <a:endParaRPr lang="es-ES_tradnl" u="sng" smtClean="0">
              <a:solidFill>
                <a:srgbClr val="0070C0"/>
              </a:solidFill>
            </a:endParaRPr>
          </a:p>
          <a:p>
            <a:pPr marL="0" indent="0">
              <a:buFont typeface="Arial" pitchFamily="34" charset="0"/>
              <a:buNone/>
            </a:pPr>
            <a:endParaRPr lang="es-ES_tradnl" u="sng" smtClean="0">
              <a:solidFill>
                <a:srgbClr val="0070C0"/>
              </a:solidFill>
            </a:endParaRPr>
          </a:p>
          <a:p>
            <a:pPr marL="0" indent="0">
              <a:buFont typeface="Arial" pitchFamily="34" charset="0"/>
              <a:buNone/>
            </a:pPr>
            <a:endParaRPr lang="en-US" dirty="0"/>
          </a:p>
        </p:txBody>
      </p:sp>
      <p:sp>
        <p:nvSpPr>
          <p:cNvPr id="3" name="2 CuadroTexto"/>
          <p:cNvSpPr txBox="1"/>
          <p:nvPr/>
        </p:nvSpPr>
        <p:spPr>
          <a:xfrm>
            <a:off x="971600" y="2060848"/>
            <a:ext cx="7776864" cy="3477875"/>
          </a:xfrm>
          <a:prstGeom prst="rect">
            <a:avLst/>
          </a:prstGeom>
          <a:noFill/>
        </p:spPr>
        <p:txBody>
          <a:bodyPr wrap="square" rtlCol="0">
            <a:spAutoFit/>
          </a:bodyPr>
          <a:lstStyle/>
          <a:p>
            <a:r>
              <a:rPr lang="es-ES" sz="2000" dirty="0" smtClean="0"/>
              <a:t>CONCLUSIONES</a:t>
            </a:r>
          </a:p>
          <a:p>
            <a:endParaRPr lang="es-ES" sz="2000" dirty="0" smtClean="0"/>
          </a:p>
          <a:p>
            <a:pPr marL="285750" indent="-285750">
              <a:buFont typeface="Wingdings" pitchFamily="2" charset="2"/>
              <a:buChar char="Ø"/>
            </a:pPr>
            <a:r>
              <a:rPr lang="es-ES" sz="2000" b="1" dirty="0" err="1" smtClean="0"/>
              <a:t>Misoprostol</a:t>
            </a:r>
            <a:r>
              <a:rPr lang="es-ES" sz="2000" b="1" dirty="0" smtClean="0"/>
              <a:t> vía vaginal </a:t>
            </a:r>
            <a:r>
              <a:rPr lang="es-ES" sz="2000" dirty="0" smtClean="0"/>
              <a:t>a dosis superiores a 25 </a:t>
            </a:r>
            <a:r>
              <a:rPr lang="es-ES" sz="2000" dirty="0" err="1" smtClean="0"/>
              <a:t>mcg</a:t>
            </a:r>
            <a:r>
              <a:rPr lang="es-ES" sz="2000" dirty="0" smtClean="0"/>
              <a:t> administrado cada 4 horas fue más efectivo que  los métodos convencionales para la inducción del parto, pero con mayor </a:t>
            </a:r>
            <a:r>
              <a:rPr lang="es-ES" sz="2000" dirty="0" err="1" smtClean="0"/>
              <a:t>hiperestimulación</a:t>
            </a:r>
            <a:r>
              <a:rPr lang="es-ES" sz="2000" dirty="0" smtClean="0"/>
              <a:t> uterina.           </a:t>
            </a:r>
            <a:r>
              <a:rPr lang="es-ES" sz="2000" b="1" dirty="0" smtClean="0"/>
              <a:t>Bajas dosis de </a:t>
            </a:r>
            <a:r>
              <a:rPr lang="es-ES" sz="2000" b="1" dirty="0" err="1" smtClean="0"/>
              <a:t>misoprostol</a:t>
            </a:r>
            <a:r>
              <a:rPr lang="es-ES" sz="2000" b="1" dirty="0" smtClean="0"/>
              <a:t> </a:t>
            </a:r>
            <a:r>
              <a:rPr lang="es-ES" sz="2000" dirty="0" smtClean="0"/>
              <a:t>(25 </a:t>
            </a:r>
            <a:r>
              <a:rPr lang="es-ES" sz="2000" dirty="0" err="1" smtClean="0"/>
              <a:t>mcg</a:t>
            </a:r>
            <a:r>
              <a:rPr lang="es-ES" sz="2000" dirty="0" smtClean="0"/>
              <a:t>/4 horas o menos) fueron similares a los métodos convencionales en efectividad y  seguridad (no aumentan </a:t>
            </a:r>
            <a:r>
              <a:rPr lang="es-ES" sz="2000" dirty="0" err="1" smtClean="0"/>
              <a:t>hiperestimulación</a:t>
            </a:r>
            <a:r>
              <a:rPr lang="es-ES" sz="2000" dirty="0" smtClean="0"/>
              <a:t> uterina).</a:t>
            </a:r>
          </a:p>
          <a:p>
            <a:pPr marL="285750" indent="-285750">
              <a:buFont typeface="Wingdings" pitchFamily="2" charset="2"/>
              <a:buChar char="Ø"/>
            </a:pPr>
            <a:endParaRPr lang="es-ES" sz="2000" dirty="0"/>
          </a:p>
          <a:p>
            <a:pPr marL="285750" indent="-285750">
              <a:buFont typeface="Wingdings" pitchFamily="2" charset="2"/>
              <a:buChar char="Ø"/>
            </a:pPr>
            <a:r>
              <a:rPr lang="es-ES" sz="2000" dirty="0" smtClean="0"/>
              <a:t>Las </a:t>
            </a:r>
            <a:r>
              <a:rPr lang="es-ES" sz="2000" b="1" dirty="0" smtClean="0"/>
              <a:t>dosis bajas </a:t>
            </a:r>
            <a:r>
              <a:rPr lang="es-ES" sz="2000" dirty="0" smtClean="0"/>
              <a:t>de </a:t>
            </a:r>
            <a:r>
              <a:rPr lang="es-ES" sz="2000" dirty="0" err="1" smtClean="0"/>
              <a:t>misoprostol</a:t>
            </a:r>
            <a:r>
              <a:rPr lang="es-ES" sz="2000" dirty="0" smtClean="0"/>
              <a:t> </a:t>
            </a:r>
            <a:r>
              <a:rPr lang="es-ES" sz="2000" u="sng" dirty="0" smtClean="0"/>
              <a:t>no fueron inferiores</a:t>
            </a:r>
            <a:r>
              <a:rPr lang="es-ES" sz="2000" dirty="0" smtClean="0"/>
              <a:t> </a:t>
            </a:r>
            <a:r>
              <a:rPr lang="es-ES" sz="2000" dirty="0"/>
              <a:t> </a:t>
            </a:r>
            <a:r>
              <a:rPr lang="es-ES" sz="2000" dirty="0" smtClean="0"/>
              <a:t>al analizar la variable de partos vaginales en 24h Vs dosis altas.</a:t>
            </a:r>
          </a:p>
        </p:txBody>
      </p:sp>
      <p:sp>
        <p:nvSpPr>
          <p:cNvPr id="4" name="3 CuadroTexto"/>
          <p:cNvSpPr txBox="1"/>
          <p:nvPr/>
        </p:nvSpPr>
        <p:spPr>
          <a:xfrm>
            <a:off x="1187624" y="6351711"/>
            <a:ext cx="7920880" cy="461665"/>
          </a:xfrm>
          <a:prstGeom prst="rect">
            <a:avLst/>
          </a:prstGeom>
          <a:noFill/>
        </p:spPr>
        <p:txBody>
          <a:bodyPr wrap="square" rtlCol="0">
            <a:spAutoFit/>
          </a:bodyPr>
          <a:lstStyle/>
          <a:p>
            <a:r>
              <a:rPr lang="es-ES" sz="1200" dirty="0" err="1" smtClean="0"/>
              <a:t>Hofmey</a:t>
            </a:r>
            <a:r>
              <a:rPr lang="es-ES" sz="1200" dirty="0" smtClean="0"/>
              <a:t> GJ, </a:t>
            </a:r>
            <a:r>
              <a:rPr lang="es-ES" sz="1200" dirty="0" err="1" smtClean="0"/>
              <a:t>Gulmezoglu</a:t>
            </a:r>
            <a:r>
              <a:rPr lang="es-ES" sz="1200" dirty="0" smtClean="0"/>
              <a:t> AM. Vaginal </a:t>
            </a:r>
            <a:r>
              <a:rPr lang="es-ES" sz="1200" dirty="0" err="1" smtClean="0"/>
              <a:t>misoprostol</a:t>
            </a:r>
            <a:r>
              <a:rPr lang="es-ES" sz="1200" dirty="0" smtClean="0"/>
              <a:t> </a:t>
            </a:r>
            <a:r>
              <a:rPr lang="es-ES" sz="1200" dirty="0" err="1" smtClean="0"/>
              <a:t>for</a:t>
            </a:r>
            <a:r>
              <a:rPr lang="es-ES" sz="1200" dirty="0" smtClean="0"/>
              <a:t> cervical </a:t>
            </a:r>
            <a:r>
              <a:rPr lang="es-ES" sz="1200" dirty="0" err="1" smtClean="0"/>
              <a:t>ripening</a:t>
            </a:r>
            <a:r>
              <a:rPr lang="es-ES" sz="1200" dirty="0" smtClean="0"/>
              <a:t> and </a:t>
            </a:r>
            <a:r>
              <a:rPr lang="es-ES" sz="1200" dirty="0" err="1" smtClean="0"/>
              <a:t>induction</a:t>
            </a:r>
            <a:r>
              <a:rPr lang="es-ES" sz="1200" dirty="0" smtClean="0"/>
              <a:t> of </a:t>
            </a:r>
            <a:r>
              <a:rPr lang="es-ES" sz="1200" dirty="0" err="1" smtClean="0"/>
              <a:t>labour</a:t>
            </a:r>
            <a:r>
              <a:rPr lang="es-ES" sz="1200" dirty="0" smtClean="0"/>
              <a:t>. Cochrane </a:t>
            </a:r>
            <a:r>
              <a:rPr lang="es-ES" sz="1200" dirty="0" err="1" smtClean="0"/>
              <a:t>Database</a:t>
            </a:r>
            <a:r>
              <a:rPr lang="es-ES" sz="1200" dirty="0" smtClean="0"/>
              <a:t> of </a:t>
            </a:r>
            <a:r>
              <a:rPr lang="es-ES" sz="1200" dirty="0" err="1" smtClean="0"/>
              <a:t>Systematic</a:t>
            </a:r>
            <a:r>
              <a:rPr lang="es-ES" sz="1200" dirty="0" smtClean="0"/>
              <a:t> </a:t>
            </a:r>
            <a:r>
              <a:rPr lang="es-ES" sz="1200" dirty="0" err="1" smtClean="0"/>
              <a:t>Reviews</a:t>
            </a:r>
            <a:r>
              <a:rPr lang="es-ES" sz="1200" dirty="0" smtClean="0"/>
              <a:t> 2010, </a:t>
            </a:r>
            <a:r>
              <a:rPr lang="es-ES" sz="1200" dirty="0" err="1" smtClean="0"/>
              <a:t>Issue</a:t>
            </a:r>
            <a:r>
              <a:rPr lang="es-ES" sz="1200" dirty="0" smtClean="0"/>
              <a:t> 10. Art No.: CD000941.DOI:10.1001/14651858.CD000941.pub2.</a:t>
            </a:r>
            <a:endParaRPr lang="en-US" sz="1200" dirty="0"/>
          </a:p>
        </p:txBody>
      </p:sp>
      <p:sp>
        <p:nvSpPr>
          <p:cNvPr id="5" name="4 Rectángulo"/>
          <p:cNvSpPr/>
          <p:nvPr/>
        </p:nvSpPr>
        <p:spPr>
          <a:xfrm>
            <a:off x="3923928" y="1484784"/>
            <a:ext cx="5040560" cy="79208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Dosis altas de </a:t>
            </a:r>
            <a:r>
              <a:rPr lang="es-ES" b="1" dirty="0" err="1" smtClean="0"/>
              <a:t>misoprostol</a:t>
            </a:r>
            <a:r>
              <a:rPr lang="es-ES" b="1" dirty="0" smtClean="0"/>
              <a:t> no proporcionan ventajas comparativas Vs dosis bajas</a:t>
            </a:r>
            <a:endParaRPr lang="en-US" b="1" dirty="0"/>
          </a:p>
        </p:txBody>
      </p:sp>
      <p:sp>
        <p:nvSpPr>
          <p:cNvPr id="6"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25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2279846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827584" y="944724"/>
            <a:ext cx="7704856"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hlinkClick r:id="rId2" tooltip="Go to American Journal of Obstetrics and Gynecology on ScienceDirect"/>
              </a:rPr>
              <a:t>American Journal of Obstetrics and Gynecology</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hlinkClick r:id="rId3" tooltip="Go to table of contents for this volume/issue"/>
              </a:rPr>
              <a:t>Volume 172, Issue 6</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June 1995</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Pages 1804–1810</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Abstract</a:t>
            </a:r>
            <a:endParaRPr kumimoji="0" lang="es-E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Misoprostol</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 prostaglandin E</a:t>
            </a:r>
            <a:r>
              <a:rPr kumimoji="0" lang="en-US" sz="1400" b="0" i="0" u="none" strike="noStrike" cap="none" normalizeH="0" baseline="-30000" dirty="0" smtClean="0">
                <a:ln>
                  <a:noFill/>
                </a:ln>
                <a:solidFill>
                  <a:srgbClr val="2E2E2E"/>
                </a:solidFill>
                <a:effectLst/>
                <a:latin typeface="Calibri" pitchFamily="34" charset="0"/>
                <a:ea typeface="Calibri" pitchFamily="34" charset="0"/>
                <a:cs typeface="Times New Roman" pitchFamily="18" charset="0"/>
              </a:rPr>
              <a:t>1</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analog, is widely used in the United States for cervical ripening and labor induction. Its use for these indications is not approved by the US Food and Drug Administration. The only Food and Drug Administration–approved indication in the product labeling is the treatment and prevention of intestinal ulcer disease resulting from </a:t>
            </a:r>
            <a:r>
              <a:rPr kumimoji="0" lang="en-US" sz="14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nonsteroidal</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anti-inflammatory use. Multiple trials have proved that </a:t>
            </a:r>
            <a:r>
              <a:rPr kumimoji="0" lang="en-US" sz="14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misoprostol</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is an effective agent for cervical ripening and labor induction in term pregnancy; however, investigations continue regarding the optimal dose, dosing regimen, and route of administration. Uterine contraction abnormalities are often found in association with higher </a:t>
            </a:r>
            <a:r>
              <a:rPr kumimoji="0" lang="en-US" sz="14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misoprostol</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doses. Some trials also indicate increased frequencies of </a:t>
            </a:r>
            <a:r>
              <a:rPr kumimoji="0" lang="en-US" sz="14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meconium</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passage, neonatal </a:t>
            </a:r>
            <a:r>
              <a:rPr kumimoji="0" lang="en-US" sz="14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acidemia</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and cesarean delivery for fetal distress in women receiving higher doses of </a:t>
            </a:r>
            <a:r>
              <a:rPr kumimoji="0" lang="en-US" sz="14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misoprostol</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Overall, most trials fail to demonstrate a significant change in the cesarean delivery rate with the use of this agent.</a:t>
            </a:r>
            <a:r>
              <a:rPr kumimoji="0" lang="en-US" sz="1400" b="1" i="1"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t>
            </a:r>
            <a:r>
              <a:rPr kumimoji="0" lang="en-US" sz="1400" b="1" i="1"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Misoprostol</a:t>
            </a:r>
            <a:r>
              <a:rPr kumimoji="0" lang="en-US" sz="1400" b="1"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is an effective agent for cervical ripening and labor induction when used in a judicious and cautious fashion</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(Am J </a:t>
            </a:r>
            <a:r>
              <a:rPr kumimoji="0" lang="en-US" sz="14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Obstet</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t>
            </a:r>
            <a:r>
              <a:rPr kumimoji="0" lang="en-US" sz="14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Gyneol</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1999;181:339-45.)</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Keywords</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Misoprostol</a:t>
            </a: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cervical ripening; </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labor induction</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From the Division of Maternal-Fetal Medicine, Department of Obstetrics-Gynecology, University of Southern California School of Medicine.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2" name="Rectangle 2"/>
          <p:cNvSpPr>
            <a:spLocks noChangeArrowheads="1"/>
          </p:cNvSpPr>
          <p:nvPr/>
        </p:nvSpPr>
        <p:spPr bwMode="auto">
          <a:xfrm>
            <a:off x="0" y="412886"/>
            <a:ext cx="56521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effectLst/>
                <a:latin typeface="Calibri" pitchFamily="34" charset="0"/>
                <a:ea typeface="Calibri" pitchFamily="34" charset="0"/>
                <a:cs typeface="Times New Roman" pitchFamily="18" charset="0"/>
              </a:rPr>
              <a:t>                     Labor induction with </a:t>
            </a:r>
            <a:r>
              <a:rPr kumimoji="0" lang="en-US" sz="1600" b="1" i="0" u="none" strike="noStrike" cap="none" normalizeH="0" baseline="0" dirty="0" err="1" smtClean="0">
                <a:ln>
                  <a:noFill/>
                </a:ln>
                <a:effectLst/>
                <a:latin typeface="Calibri" pitchFamily="34" charset="0"/>
                <a:ea typeface="Calibri" pitchFamily="34" charset="0"/>
                <a:cs typeface="Times New Roman" pitchFamily="18" charset="0"/>
              </a:rPr>
              <a:t>misoprostol</a:t>
            </a:r>
            <a:r>
              <a:rPr kumimoji="0" lang="en-US" sz="1600" b="1" i="0" u="none" strike="noStrike" cap="none" normalizeH="0" baseline="0" dirty="0" smtClean="0">
                <a:ln>
                  <a:noFill/>
                </a:ln>
                <a:effectLst/>
                <a:latin typeface="Calibri" pitchFamily="34" charset="0"/>
                <a:ea typeface="Calibri" pitchFamily="34" charset="0"/>
                <a:cs typeface="Times New Roman" pitchFamily="18" charset="0"/>
              </a:rPr>
              <a:t> </a:t>
            </a:r>
            <a:endParaRPr kumimoji="0" lang="es-ES"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Unicode MS" pitchFamily="34" charset="-128"/>
                <a:ea typeface="Arial Unicode MS" pitchFamily="34" charset="-128"/>
                <a:cs typeface="Arial Unicode MS" pitchFamily="34" charset="-128"/>
                <a:hlinkClick r:id="rId4"/>
              </a:rPr>
              <a:t>                 Deborah A. Wing</a:t>
            </a:r>
            <a:r>
              <a:rPr kumimoji="0" lang="en-US" sz="16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effectLst/>
                <a:latin typeface="Arial Unicode MS" pitchFamily="34" charset="-128"/>
                <a:ea typeface="Arial Unicode MS" pitchFamily="34" charset="-128"/>
                <a:cs typeface="Arial Unicode MS" pitchFamily="34" charset="-128"/>
              </a:rPr>
              <a:t>MD</a:t>
            </a:r>
            <a:endParaRPr kumimoji="0" lang="en-US" sz="1600" b="0" i="0" u="none" strike="noStrike" cap="none" normalizeH="0" baseline="0" dirty="0" smtClean="0">
              <a:ln>
                <a:noFill/>
              </a:ln>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404664"/>
            <a:ext cx="7272808" cy="5632311"/>
          </a:xfrm>
          <a:prstGeom prst="rect">
            <a:avLst/>
          </a:prstGeom>
        </p:spPr>
        <p:txBody>
          <a:bodyPr wrap="square">
            <a:spAutoFit/>
          </a:bodyPr>
          <a:lstStyle/>
          <a:p>
            <a:r>
              <a:rPr lang="es-ES" sz="1200" b="1" dirty="0" err="1" smtClean="0">
                <a:solidFill>
                  <a:srgbClr val="FF0000"/>
                </a:solidFill>
                <a:hlinkClick r:id="rId2" tooltip="Revista Internacional de Ginecología y Obstetricia: el órgano oficial de la Federación Internacional de Ginecología y Obstetricia."/>
              </a:rPr>
              <a:t>Int</a:t>
            </a:r>
            <a:r>
              <a:rPr lang="es-ES" sz="1200" b="1" dirty="0" smtClean="0">
                <a:solidFill>
                  <a:srgbClr val="FF0000"/>
                </a:solidFill>
                <a:hlinkClick r:id="rId2" tooltip="Revista Internacional de Ginecología y Obstetricia: el órgano oficial de la Federación Internacional de Ginecología y Obstetricia."/>
              </a:rPr>
              <a:t> J </a:t>
            </a:r>
            <a:r>
              <a:rPr lang="es-ES" sz="1200" b="1" dirty="0" err="1" smtClean="0">
                <a:solidFill>
                  <a:srgbClr val="FF0000"/>
                </a:solidFill>
                <a:hlinkClick r:id="rId2" tooltip="Revista Internacional de Ginecología y Obstetricia: el órgano oficial de la Federación Internacional de Ginecología y Obstetricia."/>
              </a:rPr>
              <a:t>Obstet</a:t>
            </a:r>
            <a:r>
              <a:rPr lang="es-ES" sz="1200" b="1" dirty="0" smtClean="0">
                <a:solidFill>
                  <a:srgbClr val="FF0000"/>
                </a:solidFill>
                <a:hlinkClick r:id="rId2" tooltip="Revista Internacional de Ginecología y Obstetricia: el órgano oficial de la Federación Internacional de Ginecología y Obstetricia."/>
              </a:rPr>
              <a:t> </a:t>
            </a:r>
            <a:r>
              <a:rPr lang="es-ES" sz="1200" b="1" dirty="0" err="1" smtClean="0">
                <a:solidFill>
                  <a:srgbClr val="FF0000"/>
                </a:solidFill>
                <a:hlinkClick r:id="rId2" tooltip="Revista Internacional de Ginecología y Obstetricia: el órgano oficial de la Federación Internacional de Ginecología y Obstetricia."/>
              </a:rPr>
              <a:t>Gynaecol</a:t>
            </a:r>
            <a:r>
              <a:rPr lang="es-ES" sz="1200" b="1" dirty="0" smtClean="0">
                <a:solidFill>
                  <a:srgbClr val="FF0000"/>
                </a:solidFill>
                <a:hlinkClick r:id="rId2" tooltip="Revista Internacional de Ginecología y Obstetricia: el órgano oficial de la Federación Internacional de Ginecología y Obstetricia."/>
              </a:rPr>
              <a:t>.</a:t>
            </a:r>
            <a:r>
              <a:rPr lang="es-ES" sz="1200" b="1" dirty="0" smtClean="0">
                <a:solidFill>
                  <a:srgbClr val="FF0000"/>
                </a:solidFill>
              </a:rPr>
              <a:t> 1999 </a:t>
            </a:r>
            <a:r>
              <a:rPr lang="es-ES" sz="1200" b="1" dirty="0" err="1" smtClean="0">
                <a:solidFill>
                  <a:srgbClr val="FF0000"/>
                </a:solidFill>
              </a:rPr>
              <a:t>Jan</a:t>
            </a:r>
            <a:r>
              <a:rPr lang="es-ES" sz="1200" b="1" dirty="0" smtClean="0">
                <a:solidFill>
                  <a:srgbClr val="FF0000"/>
                </a:solidFill>
              </a:rPr>
              <a:t>; 64 (1) :49-53.</a:t>
            </a:r>
          </a:p>
          <a:p>
            <a:r>
              <a:rPr lang="es-ES" sz="1200" b="1" dirty="0" err="1" smtClean="0"/>
              <a:t>Misoprostol</a:t>
            </a:r>
            <a:r>
              <a:rPr lang="es-ES" sz="1200" b="1" dirty="0" smtClean="0"/>
              <a:t> </a:t>
            </a:r>
            <a:r>
              <a:rPr lang="es-ES" sz="1200" b="1" dirty="0" err="1" smtClean="0"/>
              <a:t>intracervical</a:t>
            </a:r>
            <a:r>
              <a:rPr lang="es-ES" sz="1200" b="1" dirty="0" smtClean="0"/>
              <a:t> como un método efectivo para la inducción del parto a término.</a:t>
            </a:r>
          </a:p>
          <a:p>
            <a:r>
              <a:rPr lang="es-ES" sz="1200" dirty="0" err="1" smtClean="0">
                <a:hlinkClick r:id="rId3"/>
              </a:rPr>
              <a:t>Liu</a:t>
            </a:r>
            <a:r>
              <a:rPr lang="es-ES" sz="1200" dirty="0" smtClean="0">
                <a:hlinkClick r:id="rId3"/>
              </a:rPr>
              <a:t> SA</a:t>
            </a:r>
            <a:r>
              <a:rPr lang="es-ES" sz="1200" dirty="0" smtClean="0"/>
              <a:t> , </a:t>
            </a:r>
            <a:r>
              <a:rPr lang="es-ES" sz="1200" dirty="0" err="1" smtClean="0">
                <a:hlinkClick r:id="rId4"/>
              </a:rPr>
              <a:t>Chu</a:t>
            </a:r>
            <a:r>
              <a:rPr lang="es-ES" sz="1200" dirty="0" smtClean="0">
                <a:hlinkClick r:id="rId4"/>
              </a:rPr>
              <a:t> IDAD</a:t>
            </a:r>
            <a:r>
              <a:rPr lang="es-ES" sz="1200" dirty="0" smtClean="0"/>
              <a:t> , </a:t>
            </a:r>
            <a:r>
              <a:rPr lang="es-ES" sz="1200" dirty="0" smtClean="0">
                <a:hlinkClick r:id="rId5"/>
              </a:rPr>
              <a:t>Chang YK</a:t>
            </a:r>
            <a:r>
              <a:rPr lang="es-ES" sz="1200" dirty="0" smtClean="0"/>
              <a:t> , </a:t>
            </a:r>
            <a:r>
              <a:rPr lang="es-ES" sz="1200" dirty="0" err="1" smtClean="0">
                <a:hlinkClick r:id="rId6"/>
              </a:rPr>
              <a:t>Yu</a:t>
            </a:r>
            <a:r>
              <a:rPr lang="es-ES" sz="1200" dirty="0" smtClean="0">
                <a:hlinkClick r:id="rId6"/>
              </a:rPr>
              <a:t> MH</a:t>
            </a:r>
            <a:r>
              <a:rPr lang="es-ES" sz="1200" dirty="0" smtClean="0"/>
              <a:t> , </a:t>
            </a:r>
            <a:r>
              <a:rPr lang="es-ES" sz="1200" dirty="0" err="1" smtClean="0">
                <a:hlinkClick r:id="rId7"/>
              </a:rPr>
              <a:t>Chen</a:t>
            </a:r>
            <a:r>
              <a:rPr lang="es-ES" sz="1200" dirty="0" smtClean="0">
                <a:hlinkClick r:id="rId7"/>
              </a:rPr>
              <a:t> WH</a:t>
            </a:r>
            <a:r>
              <a:rPr lang="es-ES" sz="1200" dirty="0" smtClean="0"/>
              <a:t> .</a:t>
            </a:r>
          </a:p>
          <a:p>
            <a:r>
              <a:rPr lang="es-ES" sz="1200" b="1" dirty="0" smtClean="0">
                <a:hlinkClick r:id="rId2" tooltip="Estrecha lista de información abierto / autor"/>
              </a:rPr>
              <a:t>Información sobre el autor </a:t>
            </a:r>
            <a:endParaRPr lang="es-ES" sz="1200" b="1" dirty="0" smtClean="0"/>
          </a:p>
          <a:p>
            <a:r>
              <a:rPr lang="es-ES" sz="1200" dirty="0" smtClean="0"/>
              <a:t>Departamento de Obstetricia y Ginecología, Hospital General </a:t>
            </a:r>
            <a:r>
              <a:rPr lang="es-ES" sz="1200" dirty="0" err="1" smtClean="0"/>
              <a:t>Tri-Service</a:t>
            </a:r>
            <a:r>
              <a:rPr lang="es-ES" sz="1200" dirty="0" smtClean="0"/>
              <a:t>, Defensa Nacional </a:t>
            </a:r>
            <a:r>
              <a:rPr lang="es-ES" sz="1200" dirty="0" err="1" smtClean="0"/>
              <a:t>Medical</a:t>
            </a:r>
            <a:r>
              <a:rPr lang="es-ES" sz="1200" dirty="0" smtClean="0"/>
              <a:t> Center, </a:t>
            </a:r>
            <a:r>
              <a:rPr lang="es-ES" sz="1200" dirty="0" err="1" smtClean="0"/>
              <a:t>Taipei</a:t>
            </a:r>
            <a:r>
              <a:rPr lang="es-ES" sz="1200" dirty="0" smtClean="0"/>
              <a:t>, Taiwán.</a:t>
            </a:r>
          </a:p>
          <a:p>
            <a:r>
              <a:rPr lang="es-ES" sz="1200" b="1" dirty="0" err="1" smtClean="0"/>
              <a:t>Abstract</a:t>
            </a:r>
            <a:endParaRPr lang="es-ES" sz="1200" b="1" dirty="0" smtClean="0"/>
          </a:p>
          <a:p>
            <a:r>
              <a:rPr lang="es-ES" sz="1200" b="1" dirty="0" smtClean="0"/>
              <a:t>OBJETIVOS: </a:t>
            </a:r>
          </a:p>
          <a:p>
            <a:r>
              <a:rPr lang="es-ES" sz="1200" dirty="0" smtClean="0"/>
              <a:t>El propósito de este estudio fue evaluar la seguridad y eficacia del </a:t>
            </a:r>
            <a:r>
              <a:rPr lang="es-ES" sz="1200" dirty="0" err="1" smtClean="0"/>
              <a:t>misoprostol</a:t>
            </a:r>
            <a:r>
              <a:rPr lang="es-ES" sz="1200" dirty="0" smtClean="0"/>
              <a:t> </a:t>
            </a:r>
            <a:r>
              <a:rPr lang="es-ES" sz="1200" dirty="0" err="1" smtClean="0"/>
              <a:t>intracervical</a:t>
            </a:r>
            <a:r>
              <a:rPr lang="es-ES" sz="1200" dirty="0" smtClean="0"/>
              <a:t> para la inducción del trabajo de parto a término.</a:t>
            </a:r>
          </a:p>
          <a:p>
            <a:r>
              <a:rPr lang="es-ES" sz="1200" b="1" dirty="0" smtClean="0"/>
              <a:t>MÉTODOS: </a:t>
            </a:r>
          </a:p>
          <a:p>
            <a:r>
              <a:rPr lang="es-ES" sz="1200" dirty="0" smtClean="0"/>
              <a:t>Ochenta y nueve embarazos a término que requieren la inducción del trabajo de parto fueron tratados por vía </a:t>
            </a:r>
            <a:r>
              <a:rPr lang="es-ES" sz="1200" dirty="0" err="1" smtClean="0"/>
              <a:t>intracervical</a:t>
            </a:r>
            <a:r>
              <a:rPr lang="es-ES" sz="1200" dirty="0" smtClean="0"/>
              <a:t> con 50 </a:t>
            </a:r>
            <a:r>
              <a:rPr lang="es-ES" sz="1200" dirty="0" err="1" smtClean="0"/>
              <a:t>microg</a:t>
            </a:r>
            <a:r>
              <a:rPr lang="es-ES" sz="1200" dirty="0" smtClean="0"/>
              <a:t> de </a:t>
            </a:r>
            <a:r>
              <a:rPr lang="es-ES" sz="1200" dirty="0" err="1" smtClean="0"/>
              <a:t>misoprostol</a:t>
            </a:r>
            <a:r>
              <a:rPr lang="es-ES" sz="1200" dirty="0" smtClean="0"/>
              <a:t>. La dosis se repitió cada 4 h hasta que se lograron contracción uterina adecuada y la dilatación cervical. Estado de la maduración cervical, la contracción uterina, la dilatación cervical, curso de trabajo y los efectos secundarios fueron registrados y analizados.</a:t>
            </a:r>
          </a:p>
          <a:p>
            <a:r>
              <a:rPr lang="es-ES" sz="1200" b="1" dirty="0" smtClean="0"/>
              <a:t>RESULTADOS: </a:t>
            </a:r>
          </a:p>
          <a:p>
            <a:r>
              <a:rPr lang="es-ES" sz="1200" dirty="0" smtClean="0"/>
              <a:t>Entre los 89 pacientes, 58 tenían un cuello uterino desfavorable (puntaje de </a:t>
            </a:r>
            <a:r>
              <a:rPr lang="es-ES" sz="1200" dirty="0" err="1" smtClean="0"/>
              <a:t>Bishop</a:t>
            </a:r>
            <a:r>
              <a:rPr lang="es-ES" sz="1200" dirty="0" smtClean="0"/>
              <a:t> &lt;o = 4) y 31 tenían un cuello uterino favorable (puntuación de </a:t>
            </a:r>
            <a:r>
              <a:rPr lang="es-ES" sz="1200" dirty="0" err="1" smtClean="0"/>
              <a:t>Bishop</a:t>
            </a:r>
            <a:r>
              <a:rPr lang="es-ES" sz="1200" dirty="0" smtClean="0"/>
              <a:t>&gt; 4). Se indujo el parto con éxito en todos los casos, la mayoría (93,3%) de los cuales requiere una sola dosis de </a:t>
            </a:r>
            <a:r>
              <a:rPr lang="es-ES" sz="1200" dirty="0" err="1" smtClean="0"/>
              <a:t>misoprostol</a:t>
            </a:r>
            <a:r>
              <a:rPr lang="es-ES" sz="1200" dirty="0" smtClean="0"/>
              <a:t>. Setenta y dos pacientes (81%) procedieron a parto vaginal espontáneo, y 61 (85%) las entregas se lograron dentro de las 12 h. Los otros 17 casos recibieron el parto por cesárea con indicaciones de desproporción </a:t>
            </a:r>
            <a:r>
              <a:rPr lang="es-ES" sz="1200" dirty="0" err="1" smtClean="0"/>
              <a:t>fetopélvica</a:t>
            </a:r>
            <a:r>
              <a:rPr lang="es-ES" sz="1200" dirty="0" smtClean="0"/>
              <a:t> (seis casos), el fracaso de la inducción (siete casos) y el sufrimiento fetal agudo (cuatro casos). La duración media de la inducción de la contracción uterina regular y hasta el parto fue 483 + / -537 min y 79,2 + / -38,2 min, respectivamente, sin diferencia significativa entre los dos grupos con diferente estado de maduración cervical. </a:t>
            </a:r>
            <a:r>
              <a:rPr lang="es-ES" sz="1200" b="1" dirty="0" smtClean="0"/>
              <a:t>Las complicaciones de la contracción uterina, incluyendo </a:t>
            </a:r>
            <a:r>
              <a:rPr lang="es-ES" sz="1200" b="1" dirty="0" err="1" smtClean="0"/>
              <a:t>taquisistolia</a:t>
            </a:r>
            <a:r>
              <a:rPr lang="es-ES" sz="1200" b="1" dirty="0" smtClean="0"/>
              <a:t> (15 casos), hipertonía (un caso) y la </a:t>
            </a:r>
            <a:r>
              <a:rPr lang="es-ES" sz="1200" b="1" dirty="0" err="1" smtClean="0"/>
              <a:t>hiperestimulación</a:t>
            </a:r>
            <a:r>
              <a:rPr lang="es-ES" sz="1200" b="1" dirty="0" smtClean="0"/>
              <a:t> (10 casos) fueron más frecuentes en el grupo de cuello uterino desfavorable (45%) que el de cuello uterino favorable (23%) (P &lt;0,05) .</a:t>
            </a:r>
          </a:p>
          <a:p>
            <a:r>
              <a:rPr lang="es-ES" sz="1200" b="1" dirty="0" smtClean="0"/>
              <a:t>CONCLUSIÓN: </a:t>
            </a:r>
          </a:p>
          <a:p>
            <a:r>
              <a:rPr lang="es-ES" sz="1200" dirty="0" smtClean="0"/>
              <a:t>Además de las rutas orales e </a:t>
            </a:r>
            <a:r>
              <a:rPr lang="es-ES" sz="1200" dirty="0" err="1" smtClean="0"/>
              <a:t>intravaginales</a:t>
            </a:r>
            <a:r>
              <a:rPr lang="es-ES" sz="1200" dirty="0" smtClean="0"/>
              <a:t> de administración, </a:t>
            </a:r>
            <a:r>
              <a:rPr lang="es-ES" sz="1200" b="1" dirty="0" err="1" smtClean="0">
                <a:solidFill>
                  <a:srgbClr val="FF0000"/>
                </a:solidFill>
              </a:rPr>
              <a:t>misoprostol</a:t>
            </a:r>
            <a:r>
              <a:rPr lang="es-ES" sz="1200" b="1" dirty="0" smtClean="0">
                <a:solidFill>
                  <a:srgbClr val="FF0000"/>
                </a:solidFill>
              </a:rPr>
              <a:t> </a:t>
            </a:r>
            <a:r>
              <a:rPr lang="es-ES" sz="1200" b="1" dirty="0" err="1" smtClean="0"/>
              <a:t>intracervical</a:t>
            </a:r>
            <a:r>
              <a:rPr lang="es-ES" sz="1200" b="1" dirty="0" smtClean="0"/>
              <a:t> </a:t>
            </a:r>
            <a:r>
              <a:rPr lang="es-ES" sz="1200" b="1" dirty="0" smtClean="0">
                <a:solidFill>
                  <a:srgbClr val="FF0000"/>
                </a:solidFill>
              </a:rPr>
              <a:t>en una sola dosis de 50 </a:t>
            </a:r>
            <a:r>
              <a:rPr lang="es-ES" sz="1200" b="1" dirty="0" err="1" smtClean="0">
                <a:solidFill>
                  <a:srgbClr val="FF0000"/>
                </a:solidFill>
              </a:rPr>
              <a:t>microg</a:t>
            </a:r>
            <a:r>
              <a:rPr lang="es-ES" sz="1200" b="1" dirty="0" smtClean="0">
                <a:solidFill>
                  <a:srgbClr val="FF0000"/>
                </a:solidFill>
              </a:rPr>
              <a:t> parece ser un método eficaz para la inducción del trabajo de parto a término, pero se debe tener cuidado con los casos con cuello uterino desfavorable</a:t>
            </a:r>
            <a:endParaRPr lang="es-ES" sz="1200"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836712"/>
            <a:ext cx="8280920" cy="5047536"/>
          </a:xfrm>
          <a:prstGeom prst="rect">
            <a:avLst/>
          </a:prstGeom>
        </p:spPr>
        <p:txBody>
          <a:bodyPr wrap="square">
            <a:spAutoFit/>
          </a:bodyPr>
          <a:lstStyle/>
          <a:p>
            <a:r>
              <a:rPr lang="en-US" sz="1400" b="1" dirty="0" smtClean="0">
                <a:solidFill>
                  <a:srgbClr val="FF0000"/>
                </a:solidFill>
                <a:hlinkClick r:id="rId2" tooltip="American journal of obstetrics and gynecology."/>
              </a:rPr>
              <a:t>Am J </a:t>
            </a:r>
            <a:r>
              <a:rPr lang="en-US" sz="1400" b="1" dirty="0" err="1" smtClean="0">
                <a:solidFill>
                  <a:srgbClr val="FF0000"/>
                </a:solidFill>
                <a:hlinkClick r:id="rId2" tooltip="American journal of obstetrics and gynecology."/>
              </a:rPr>
              <a:t>Obstet</a:t>
            </a:r>
            <a:r>
              <a:rPr lang="en-US" sz="1400" b="1" dirty="0" smtClean="0">
                <a:solidFill>
                  <a:srgbClr val="FF0000"/>
                </a:solidFill>
                <a:hlinkClick r:id="rId2" tooltip="American journal of obstetrics and gynecology."/>
              </a:rPr>
              <a:t> Gynecol.</a:t>
            </a:r>
            <a:r>
              <a:rPr lang="en-US" sz="1400" b="1" dirty="0" smtClean="0">
                <a:solidFill>
                  <a:srgbClr val="FF0000"/>
                </a:solidFill>
              </a:rPr>
              <a:t> 1999 Sep;181(3):626-9.</a:t>
            </a:r>
          </a:p>
          <a:p>
            <a:r>
              <a:rPr lang="en-US" sz="1400" b="1" dirty="0" smtClean="0"/>
              <a:t>Randomized comparison between </a:t>
            </a:r>
            <a:r>
              <a:rPr lang="en-US" sz="1400" b="1" dirty="0" err="1" smtClean="0"/>
              <a:t>intravaginal</a:t>
            </a:r>
            <a:r>
              <a:rPr lang="en-US" sz="1400" b="1" dirty="0" smtClean="0"/>
              <a:t> </a:t>
            </a:r>
            <a:r>
              <a:rPr lang="en-US" sz="1400" b="1" dirty="0" err="1" smtClean="0"/>
              <a:t>misoprostol</a:t>
            </a:r>
            <a:r>
              <a:rPr lang="en-US" sz="1400" b="1" dirty="0" smtClean="0"/>
              <a:t> and </a:t>
            </a:r>
            <a:r>
              <a:rPr lang="en-US" sz="1400" b="1" dirty="0" err="1" smtClean="0"/>
              <a:t>dinoprostone</a:t>
            </a:r>
            <a:r>
              <a:rPr lang="en-US" sz="1400" b="1" dirty="0" smtClean="0"/>
              <a:t> for cervical ripening and induction of labor.</a:t>
            </a:r>
          </a:p>
          <a:p>
            <a:r>
              <a:rPr lang="en-US" sz="1400" dirty="0" err="1" smtClean="0">
                <a:hlinkClick r:id="rId3"/>
              </a:rPr>
              <a:t>Nunes</a:t>
            </a:r>
            <a:r>
              <a:rPr lang="en-US" sz="1400" dirty="0" smtClean="0">
                <a:hlinkClick r:id="rId3"/>
              </a:rPr>
              <a:t> F</a:t>
            </a:r>
            <a:r>
              <a:rPr lang="en-US" sz="1400" dirty="0" smtClean="0"/>
              <a:t>, </a:t>
            </a:r>
            <a:r>
              <a:rPr lang="en-US" sz="1400" dirty="0" err="1" smtClean="0">
                <a:hlinkClick r:id="rId4"/>
              </a:rPr>
              <a:t>Rodrigues</a:t>
            </a:r>
            <a:r>
              <a:rPr lang="en-US" sz="1400" dirty="0" smtClean="0">
                <a:hlinkClick r:id="rId4"/>
              </a:rPr>
              <a:t> R</a:t>
            </a:r>
            <a:r>
              <a:rPr lang="en-US" sz="1400" dirty="0" smtClean="0"/>
              <a:t>, </a:t>
            </a:r>
            <a:r>
              <a:rPr lang="en-US" sz="1400" dirty="0" err="1" smtClean="0">
                <a:hlinkClick r:id="rId5"/>
              </a:rPr>
              <a:t>Meirinho</a:t>
            </a:r>
            <a:r>
              <a:rPr lang="en-US" sz="1400" dirty="0" smtClean="0">
                <a:hlinkClick r:id="rId5"/>
              </a:rPr>
              <a:t> M</a:t>
            </a:r>
            <a:r>
              <a:rPr lang="en-US" sz="1400" dirty="0" smtClean="0"/>
              <a:t>.</a:t>
            </a:r>
          </a:p>
          <a:p>
            <a:r>
              <a:rPr lang="en-US" sz="1400" b="1" dirty="0" smtClean="0">
                <a:hlinkClick r:id="rId2" tooltip="Open/close author information list"/>
              </a:rPr>
              <a:t>Author information </a:t>
            </a:r>
            <a:endParaRPr lang="en-US" sz="1400" b="1" dirty="0" smtClean="0"/>
          </a:p>
          <a:p>
            <a:r>
              <a:rPr lang="en-US" sz="1400" dirty="0" smtClean="0"/>
              <a:t>Department of Obstetrics and Gynecology, Hospital Garcia de </a:t>
            </a:r>
            <a:r>
              <a:rPr lang="en-US" sz="1400" dirty="0" err="1" smtClean="0"/>
              <a:t>Orta</a:t>
            </a:r>
            <a:r>
              <a:rPr lang="en-US" sz="1400" dirty="0" smtClean="0"/>
              <a:t>, 2800 </a:t>
            </a:r>
            <a:r>
              <a:rPr lang="en-US" sz="1400" dirty="0" err="1" smtClean="0"/>
              <a:t>Almada</a:t>
            </a:r>
            <a:r>
              <a:rPr lang="en-US" sz="1400" dirty="0" smtClean="0"/>
              <a:t>, Portugal.</a:t>
            </a:r>
          </a:p>
          <a:p>
            <a:r>
              <a:rPr lang="en-US" sz="1400" b="1" dirty="0" smtClean="0"/>
              <a:t>Abstract</a:t>
            </a:r>
          </a:p>
          <a:p>
            <a:r>
              <a:rPr lang="en-US" sz="1400" b="1" dirty="0" smtClean="0"/>
              <a:t>OBJECTIVE: </a:t>
            </a:r>
          </a:p>
          <a:p>
            <a:r>
              <a:rPr lang="en-US" sz="1400" dirty="0" smtClean="0"/>
              <a:t>We sought to evaluate the efficacy and safety of </a:t>
            </a:r>
            <a:r>
              <a:rPr lang="en-US" sz="1400" dirty="0" err="1" smtClean="0"/>
              <a:t>intravaginal</a:t>
            </a:r>
            <a:r>
              <a:rPr lang="en-US" sz="1400" dirty="0" smtClean="0"/>
              <a:t> </a:t>
            </a:r>
            <a:r>
              <a:rPr lang="en-US" sz="1400" dirty="0" err="1" smtClean="0"/>
              <a:t>misoprostol</a:t>
            </a:r>
            <a:r>
              <a:rPr lang="en-US" sz="1400" dirty="0" smtClean="0"/>
              <a:t> and </a:t>
            </a:r>
            <a:r>
              <a:rPr lang="en-US" sz="1400" dirty="0" err="1" smtClean="0"/>
              <a:t>dinoprostone</a:t>
            </a:r>
            <a:r>
              <a:rPr lang="en-US" sz="1400" dirty="0" smtClean="0"/>
              <a:t> for labor induction.</a:t>
            </a:r>
          </a:p>
          <a:p>
            <a:r>
              <a:rPr lang="en-US" sz="1400" b="1" dirty="0" smtClean="0"/>
              <a:t>STUDY DESIGN: </a:t>
            </a:r>
          </a:p>
          <a:p>
            <a:r>
              <a:rPr lang="en-US" sz="1400" dirty="0" smtClean="0"/>
              <a:t>One hundred eighty-nine women with singleton term pregnancies and unfavorable cervices were randomly assigned to receive </a:t>
            </a:r>
            <a:r>
              <a:rPr lang="en-US" sz="1400" dirty="0" err="1" smtClean="0"/>
              <a:t>intravaginal</a:t>
            </a:r>
            <a:r>
              <a:rPr lang="en-US" sz="1400" dirty="0" smtClean="0"/>
              <a:t> </a:t>
            </a:r>
            <a:r>
              <a:rPr lang="en-US" sz="1400" dirty="0" err="1" smtClean="0"/>
              <a:t>misoprostol</a:t>
            </a:r>
            <a:r>
              <a:rPr lang="en-US" sz="1400" dirty="0" smtClean="0"/>
              <a:t> or </a:t>
            </a:r>
            <a:r>
              <a:rPr lang="en-US" sz="1400" dirty="0" err="1" smtClean="0"/>
              <a:t>dinoprostone</a:t>
            </a:r>
            <a:r>
              <a:rPr lang="en-US" sz="1400" dirty="0" smtClean="0"/>
              <a:t>. The outcome variables were change in Bishop score, time from application to active phase of labor and delivery, fetal and maternal morbidity, and the incidence of cesarean deliveries.</a:t>
            </a:r>
          </a:p>
          <a:p>
            <a:r>
              <a:rPr lang="en-US" sz="1400" b="1" dirty="0" smtClean="0"/>
              <a:t>RESULTS: </a:t>
            </a:r>
          </a:p>
          <a:p>
            <a:r>
              <a:rPr lang="en-US" sz="1400" dirty="0" smtClean="0"/>
              <a:t>The interval from application of the initial dose to the beginning of the active phase of labor was 9.8 +/- 5.8 and 14.2 +/- 10.2 hours (P &lt;.01), and the interval from initial dose to delivery was 15.3 +/- 9.8 and 19.1 +/- 13.2 hours (P =.027) for the </a:t>
            </a:r>
            <a:r>
              <a:rPr lang="en-US" sz="1400" dirty="0" err="1" smtClean="0"/>
              <a:t>misoprostol</a:t>
            </a:r>
            <a:r>
              <a:rPr lang="en-US" sz="1400" dirty="0" smtClean="0"/>
              <a:t> and </a:t>
            </a:r>
            <a:r>
              <a:rPr lang="en-US" sz="1400" dirty="0" err="1" smtClean="0"/>
              <a:t>dinoprostone</a:t>
            </a:r>
            <a:r>
              <a:rPr lang="en-US" sz="1400" dirty="0" smtClean="0"/>
              <a:t> groups, respectively. There were no significant differences in Bishop score change, cesarean delivery rate, and the incidence of </a:t>
            </a:r>
            <a:r>
              <a:rPr lang="en-US" sz="1400" dirty="0" err="1" smtClean="0"/>
              <a:t>tachysystole</a:t>
            </a:r>
            <a:r>
              <a:rPr lang="en-US" sz="1400" dirty="0" smtClean="0"/>
              <a:t>, </a:t>
            </a:r>
            <a:r>
              <a:rPr lang="en-US" sz="1400" dirty="0" err="1" smtClean="0"/>
              <a:t>hypersystole</a:t>
            </a:r>
            <a:r>
              <a:rPr lang="en-US" sz="1400" dirty="0" smtClean="0"/>
              <a:t>, and </a:t>
            </a:r>
            <a:r>
              <a:rPr lang="en-US" sz="1400" dirty="0" err="1" smtClean="0"/>
              <a:t>hyperstimulation</a:t>
            </a:r>
            <a:r>
              <a:rPr lang="en-US" sz="1400" dirty="0" smtClean="0"/>
              <a:t>. No maternal and neonatal adverse effects were noted.</a:t>
            </a:r>
          </a:p>
          <a:p>
            <a:r>
              <a:rPr lang="en-US" sz="1400" b="1" dirty="0" smtClean="0"/>
              <a:t>CONCLUSION: </a:t>
            </a:r>
          </a:p>
          <a:p>
            <a:r>
              <a:rPr lang="en-US" sz="1400" b="1" i="1" dirty="0" err="1" smtClean="0"/>
              <a:t>Intravaginal</a:t>
            </a:r>
            <a:r>
              <a:rPr lang="en-US" sz="1400" b="1" i="1" dirty="0" smtClean="0"/>
              <a:t> </a:t>
            </a:r>
            <a:r>
              <a:rPr lang="en-US" sz="1400" b="1" i="1" dirty="0" err="1" smtClean="0"/>
              <a:t>misoprostol</a:t>
            </a:r>
            <a:r>
              <a:rPr lang="en-US" sz="1400" b="1" i="1" dirty="0" smtClean="0"/>
              <a:t> is more effective than </a:t>
            </a:r>
            <a:r>
              <a:rPr lang="en-US" sz="1400" b="1" i="1" dirty="0" err="1" smtClean="0"/>
              <a:t>intravaginal</a:t>
            </a:r>
            <a:r>
              <a:rPr lang="en-US" sz="1400" b="1" i="1" dirty="0" smtClean="0"/>
              <a:t> </a:t>
            </a:r>
            <a:r>
              <a:rPr lang="en-US" sz="1400" b="1" i="1" dirty="0" err="1" smtClean="0"/>
              <a:t>dinoprostone</a:t>
            </a:r>
            <a:r>
              <a:rPr lang="en-US" sz="1400" b="1" i="1" dirty="0" smtClean="0"/>
              <a:t> for labor induction in low-risk patients at term with unfavorable cervices.</a:t>
            </a:r>
            <a:endParaRPr lang="en-US" sz="1400" b="1"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476672"/>
            <a:ext cx="8280920" cy="5632311"/>
          </a:xfrm>
          <a:prstGeom prst="rect">
            <a:avLst/>
          </a:prstGeom>
        </p:spPr>
        <p:txBody>
          <a:bodyPr wrap="square">
            <a:spAutoFit/>
          </a:bodyPr>
          <a:lstStyle/>
          <a:p>
            <a:pPr lvl="0" fontAlgn="base">
              <a:spcBef>
                <a:spcPct val="0"/>
              </a:spcBef>
              <a:spcAft>
                <a:spcPct val="0"/>
              </a:spcAft>
            </a:pPr>
            <a:r>
              <a:rPr lang="en-US" sz="1200" b="1" dirty="0" err="1" smtClean="0">
                <a:latin typeface="Calibri" pitchFamily="34" charset="0"/>
                <a:ea typeface="Times New Roman" pitchFamily="18" charset="0"/>
                <a:cs typeface="Times New Roman" pitchFamily="18" charset="0"/>
              </a:rPr>
              <a:t>Misoprostol</a:t>
            </a:r>
            <a:r>
              <a:rPr lang="en-US" sz="1200" b="1" dirty="0" smtClean="0">
                <a:latin typeface="Calibri" pitchFamily="34" charset="0"/>
                <a:ea typeface="Times New Roman" pitchFamily="18" charset="0"/>
                <a:cs typeface="Times New Roman" pitchFamily="18" charset="0"/>
              </a:rPr>
              <a:t> vaginal insert and time to vaginal delivery: a randomized controlled trial.</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dirty="0" smtClean="0">
                <a:solidFill>
                  <a:srgbClr val="0000FF"/>
                </a:solidFill>
                <a:latin typeface="Calibri" pitchFamily="34" charset="0"/>
                <a:ea typeface="Times New Roman" pitchFamily="18" charset="0"/>
                <a:cs typeface="Times New Roman" pitchFamily="18" charset="0"/>
                <a:hlinkClick r:id="rId3"/>
              </a:rPr>
              <a:t>Wing DA</a:t>
            </a:r>
            <a:r>
              <a:rPr lang="en-US" sz="1200" dirty="0" smtClean="0">
                <a:latin typeface="Calibri" pitchFamily="34" charset="0"/>
                <a:ea typeface="Times New Roman" pitchFamily="18" charset="0"/>
                <a:cs typeface="Times New Roman" pitchFamily="18" charset="0"/>
              </a:rPr>
              <a:t>, </a:t>
            </a:r>
            <a:r>
              <a:rPr lang="en-US" sz="1200" dirty="0" smtClean="0">
                <a:solidFill>
                  <a:srgbClr val="0000FF"/>
                </a:solidFill>
                <a:latin typeface="Calibri" pitchFamily="34" charset="0"/>
                <a:ea typeface="Times New Roman" pitchFamily="18" charset="0"/>
                <a:cs typeface="Times New Roman" pitchFamily="18" charset="0"/>
                <a:hlinkClick r:id="rId4"/>
              </a:rPr>
              <a:t>Brown R</a:t>
            </a:r>
            <a:r>
              <a:rPr lang="en-US" sz="1200" dirty="0" smtClean="0">
                <a:latin typeface="Calibri" pitchFamily="34" charset="0"/>
                <a:ea typeface="Times New Roman" pitchFamily="18" charset="0"/>
                <a:cs typeface="Times New Roman" pitchFamily="18" charset="0"/>
              </a:rPr>
              <a:t>, </a:t>
            </a:r>
            <a:r>
              <a:rPr lang="en-US" sz="1200" dirty="0" err="1" smtClean="0">
                <a:solidFill>
                  <a:srgbClr val="0000FF"/>
                </a:solidFill>
                <a:latin typeface="Calibri" pitchFamily="34" charset="0"/>
                <a:ea typeface="Times New Roman" pitchFamily="18" charset="0"/>
                <a:cs typeface="Times New Roman" pitchFamily="18" charset="0"/>
                <a:hlinkClick r:id="rId5"/>
              </a:rPr>
              <a:t>Plante</a:t>
            </a:r>
            <a:r>
              <a:rPr lang="en-US" sz="1200" dirty="0" smtClean="0">
                <a:solidFill>
                  <a:srgbClr val="0000FF"/>
                </a:solidFill>
                <a:latin typeface="Calibri" pitchFamily="34" charset="0"/>
                <a:ea typeface="Times New Roman" pitchFamily="18" charset="0"/>
                <a:cs typeface="Times New Roman" pitchFamily="18" charset="0"/>
                <a:hlinkClick r:id="rId5"/>
              </a:rPr>
              <a:t> LA</a:t>
            </a:r>
            <a:r>
              <a:rPr lang="en-US" sz="1200" dirty="0" smtClean="0">
                <a:latin typeface="Calibri" pitchFamily="34" charset="0"/>
                <a:ea typeface="Times New Roman" pitchFamily="18" charset="0"/>
                <a:cs typeface="Times New Roman" pitchFamily="18" charset="0"/>
              </a:rPr>
              <a:t>, </a:t>
            </a:r>
            <a:r>
              <a:rPr lang="en-US" sz="1200" dirty="0" smtClean="0">
                <a:solidFill>
                  <a:srgbClr val="0000FF"/>
                </a:solidFill>
                <a:latin typeface="Calibri" pitchFamily="34" charset="0"/>
                <a:ea typeface="Times New Roman" pitchFamily="18" charset="0"/>
                <a:cs typeface="Times New Roman" pitchFamily="18" charset="0"/>
                <a:hlinkClick r:id="rId6"/>
              </a:rPr>
              <a:t>Miller H</a:t>
            </a:r>
            <a:r>
              <a:rPr lang="en-US" sz="1200" dirty="0" smtClean="0">
                <a:latin typeface="Calibri" pitchFamily="34" charset="0"/>
                <a:ea typeface="Times New Roman" pitchFamily="18" charset="0"/>
                <a:cs typeface="Times New Roman" pitchFamily="18" charset="0"/>
              </a:rPr>
              <a:t>, </a:t>
            </a:r>
            <a:r>
              <a:rPr lang="en-US" sz="1200" dirty="0" err="1" smtClean="0">
                <a:solidFill>
                  <a:srgbClr val="0000FF"/>
                </a:solidFill>
                <a:latin typeface="Calibri" pitchFamily="34" charset="0"/>
                <a:ea typeface="Times New Roman" pitchFamily="18" charset="0"/>
                <a:cs typeface="Times New Roman" pitchFamily="18" charset="0"/>
                <a:hlinkClick r:id="rId7"/>
              </a:rPr>
              <a:t>Rugarn</a:t>
            </a:r>
            <a:r>
              <a:rPr lang="en-US" sz="1200" dirty="0" smtClean="0">
                <a:solidFill>
                  <a:srgbClr val="0000FF"/>
                </a:solidFill>
                <a:latin typeface="Calibri" pitchFamily="34" charset="0"/>
                <a:ea typeface="Times New Roman" pitchFamily="18" charset="0"/>
                <a:cs typeface="Times New Roman" pitchFamily="18" charset="0"/>
                <a:hlinkClick r:id="rId7"/>
              </a:rPr>
              <a:t> O</a:t>
            </a:r>
            <a:r>
              <a:rPr lang="en-US" sz="1200" dirty="0" smtClean="0">
                <a:latin typeface="Calibri" pitchFamily="34" charset="0"/>
                <a:ea typeface="Times New Roman" pitchFamily="18" charset="0"/>
                <a:cs typeface="Times New Roman" pitchFamily="18" charset="0"/>
              </a:rPr>
              <a:t>, </a:t>
            </a:r>
            <a:r>
              <a:rPr lang="en-US" sz="1200" dirty="0" smtClean="0">
                <a:solidFill>
                  <a:srgbClr val="0000FF"/>
                </a:solidFill>
                <a:latin typeface="Calibri" pitchFamily="34" charset="0"/>
                <a:ea typeface="Times New Roman" pitchFamily="18" charset="0"/>
                <a:cs typeface="Times New Roman" pitchFamily="18" charset="0"/>
                <a:hlinkClick r:id="rId8"/>
              </a:rPr>
              <a:t>Powers BL</a:t>
            </a:r>
            <a:r>
              <a:rPr lang="en-US" sz="1200" dirty="0" smtClean="0">
                <a:latin typeface="Calibri" pitchFamily="34" charset="0"/>
                <a:ea typeface="Times New Roman" pitchFamily="18" charset="0"/>
                <a:cs typeface="Times New Roman" pitchFamily="18" charset="0"/>
              </a:rPr>
              <a:t>.</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b="1" dirty="0" smtClean="0">
                <a:solidFill>
                  <a:srgbClr val="0000FF"/>
                </a:solidFill>
                <a:latin typeface="Calibri" pitchFamily="34" charset="0"/>
                <a:ea typeface="Times New Roman" pitchFamily="18" charset="0"/>
                <a:cs typeface="Times New Roman" pitchFamily="18" charset="0"/>
                <a:hlinkClick r:id="rId9" tooltip="Open/close author information list"/>
              </a:rPr>
              <a:t>Author information </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b="1" dirty="0" smtClean="0">
                <a:latin typeface="Calibri" pitchFamily="34" charset="0"/>
                <a:ea typeface="Times New Roman" pitchFamily="18" charset="0"/>
                <a:cs typeface="Times New Roman" pitchFamily="18" charset="0"/>
              </a:rPr>
              <a:t>Abstract</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b="1" dirty="0" smtClean="0">
                <a:latin typeface="Calibri" pitchFamily="34" charset="0"/>
                <a:ea typeface="Times New Roman" pitchFamily="18" charset="0"/>
                <a:cs typeface="Times New Roman" pitchFamily="18" charset="0"/>
              </a:rPr>
              <a:t>OBJECTIVE: </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Calibri" pitchFamily="34" charset="0"/>
                <a:ea typeface="Times New Roman" pitchFamily="18" charset="0"/>
                <a:cs typeface="Times New Roman" pitchFamily="18" charset="0"/>
              </a:rPr>
              <a:t>To compare the efficacy and safety of a 200-microgram </a:t>
            </a:r>
            <a:r>
              <a:rPr lang="en-US" sz="1200" dirty="0" err="1" smtClean="0">
                <a:latin typeface="Calibri" pitchFamily="34" charset="0"/>
                <a:ea typeface="Times New Roman" pitchFamily="18" charset="0"/>
                <a:cs typeface="Times New Roman" pitchFamily="18" charset="0"/>
              </a:rPr>
              <a:t>misoprostol</a:t>
            </a:r>
            <a:r>
              <a:rPr lang="en-US" sz="1200" dirty="0" smtClean="0">
                <a:latin typeface="Calibri" pitchFamily="34" charset="0"/>
                <a:ea typeface="Times New Roman" pitchFamily="18" charset="0"/>
                <a:cs typeface="Times New Roman" pitchFamily="18" charset="0"/>
              </a:rPr>
              <a:t> vaginal insert with a 10-mg </a:t>
            </a:r>
            <a:r>
              <a:rPr lang="en-US" sz="1200" dirty="0" err="1" smtClean="0">
                <a:latin typeface="Calibri" pitchFamily="34" charset="0"/>
                <a:ea typeface="Times New Roman" pitchFamily="18" charset="0"/>
                <a:cs typeface="Times New Roman" pitchFamily="18" charset="0"/>
              </a:rPr>
              <a:t>dinoprostone</a:t>
            </a:r>
            <a:r>
              <a:rPr lang="en-US" sz="1200" dirty="0" smtClean="0">
                <a:latin typeface="Calibri" pitchFamily="34" charset="0"/>
                <a:ea typeface="Times New Roman" pitchFamily="18" charset="0"/>
                <a:cs typeface="Times New Roman" pitchFamily="18" charset="0"/>
              </a:rPr>
              <a:t> vaginal insert for reducing the time to vaginal delivery.</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b="1" dirty="0" smtClean="0">
                <a:latin typeface="Calibri" pitchFamily="34" charset="0"/>
                <a:ea typeface="Times New Roman" pitchFamily="18" charset="0"/>
                <a:cs typeface="Times New Roman" pitchFamily="18" charset="0"/>
              </a:rPr>
              <a:t>METHODS: </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Calibri" pitchFamily="34" charset="0"/>
                <a:ea typeface="Times New Roman" pitchFamily="18" charset="0"/>
                <a:cs typeface="Times New Roman" pitchFamily="18" charset="0"/>
              </a:rPr>
              <a:t>In a phase III, double-blind, multicenter study, women being induced with a modified Bishop score of 4 or less were randomly assigned to receive either a 200-microgram </a:t>
            </a:r>
            <a:r>
              <a:rPr lang="en-US" sz="1200" dirty="0" err="1" smtClean="0">
                <a:latin typeface="Calibri" pitchFamily="34" charset="0"/>
                <a:ea typeface="Times New Roman" pitchFamily="18" charset="0"/>
                <a:cs typeface="Times New Roman" pitchFamily="18" charset="0"/>
              </a:rPr>
              <a:t>misoprostol</a:t>
            </a:r>
            <a:r>
              <a:rPr lang="en-US" sz="1200" dirty="0" smtClean="0">
                <a:latin typeface="Calibri" pitchFamily="34" charset="0"/>
                <a:ea typeface="Times New Roman" pitchFamily="18" charset="0"/>
                <a:cs typeface="Times New Roman" pitchFamily="18" charset="0"/>
              </a:rPr>
              <a:t> vaginal insert or a 10-mg </a:t>
            </a:r>
            <a:r>
              <a:rPr lang="en-US" sz="1200" dirty="0" err="1" smtClean="0">
                <a:latin typeface="Calibri" pitchFamily="34" charset="0"/>
                <a:ea typeface="Times New Roman" pitchFamily="18" charset="0"/>
                <a:cs typeface="Times New Roman" pitchFamily="18" charset="0"/>
              </a:rPr>
              <a:t>dinoprostone</a:t>
            </a:r>
            <a:r>
              <a:rPr lang="en-US" sz="1200" dirty="0" smtClean="0">
                <a:latin typeface="Calibri" pitchFamily="34" charset="0"/>
                <a:ea typeface="Times New Roman" pitchFamily="18" charset="0"/>
                <a:cs typeface="Times New Roman" pitchFamily="18" charset="0"/>
              </a:rPr>
              <a:t> vaginal insert. </a:t>
            </a:r>
            <a:r>
              <a:rPr lang="en-US" sz="1200" dirty="0" err="1" smtClean="0">
                <a:latin typeface="Calibri" pitchFamily="34" charset="0"/>
                <a:ea typeface="Times New Roman" pitchFamily="18" charset="0"/>
                <a:cs typeface="Times New Roman" pitchFamily="18" charset="0"/>
              </a:rPr>
              <a:t>Coprimary</a:t>
            </a:r>
            <a:r>
              <a:rPr lang="en-US" sz="1200" dirty="0" smtClean="0">
                <a:latin typeface="Calibri" pitchFamily="34" charset="0"/>
                <a:ea typeface="Times New Roman" pitchFamily="18" charset="0"/>
                <a:cs typeface="Times New Roman" pitchFamily="18" charset="0"/>
              </a:rPr>
              <a:t> end points were time to vaginal delivery and rate of cesarean delivery. Secondary end points included time to any delivery mode, time to onset of active labor, and </a:t>
            </a:r>
            <a:r>
              <a:rPr lang="en-US" sz="1200" dirty="0" err="1" smtClean="0">
                <a:latin typeface="Calibri" pitchFamily="34" charset="0"/>
                <a:ea typeface="Times New Roman" pitchFamily="18" charset="0"/>
                <a:cs typeface="Times New Roman" pitchFamily="18" charset="0"/>
              </a:rPr>
              <a:t>oxytocin</a:t>
            </a:r>
            <a:r>
              <a:rPr lang="en-US" sz="1200" dirty="0" smtClean="0">
                <a:latin typeface="Calibri" pitchFamily="34" charset="0"/>
                <a:ea typeface="Times New Roman" pitchFamily="18" charset="0"/>
                <a:cs typeface="Times New Roman" pitchFamily="18" charset="0"/>
              </a:rPr>
              <a:t> use.</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b="1" dirty="0" smtClean="0">
                <a:latin typeface="Calibri" pitchFamily="34" charset="0"/>
                <a:ea typeface="Times New Roman" pitchFamily="18" charset="0"/>
                <a:cs typeface="Times New Roman" pitchFamily="18" charset="0"/>
              </a:rPr>
              <a:t>RESULTS: </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Calibri" pitchFamily="34" charset="0"/>
                <a:ea typeface="Times New Roman" pitchFamily="18" charset="0"/>
                <a:cs typeface="Times New Roman" pitchFamily="18" charset="0"/>
              </a:rPr>
              <a:t>A total of 1,358 women were randomized to receive the 200-microgram </a:t>
            </a:r>
            <a:r>
              <a:rPr lang="en-US" sz="1200" dirty="0" err="1" smtClean="0">
                <a:latin typeface="Calibri" pitchFamily="34" charset="0"/>
                <a:ea typeface="Times New Roman" pitchFamily="18" charset="0"/>
                <a:cs typeface="Times New Roman" pitchFamily="18" charset="0"/>
              </a:rPr>
              <a:t>misoprostol</a:t>
            </a:r>
            <a:r>
              <a:rPr lang="en-US" sz="1200" dirty="0" smtClean="0">
                <a:latin typeface="Calibri" pitchFamily="34" charset="0"/>
                <a:ea typeface="Times New Roman" pitchFamily="18" charset="0"/>
                <a:cs typeface="Times New Roman" pitchFamily="18" charset="0"/>
              </a:rPr>
              <a:t> vaginal insert (n=678) or </a:t>
            </a:r>
            <a:r>
              <a:rPr lang="en-US" sz="1200" dirty="0" err="1" smtClean="0">
                <a:latin typeface="Calibri" pitchFamily="34" charset="0"/>
                <a:ea typeface="Times New Roman" pitchFamily="18" charset="0"/>
                <a:cs typeface="Times New Roman" pitchFamily="18" charset="0"/>
              </a:rPr>
              <a:t>dinoprostone</a:t>
            </a:r>
            <a:r>
              <a:rPr lang="en-US" sz="1200" dirty="0" smtClean="0">
                <a:latin typeface="Calibri" pitchFamily="34" charset="0"/>
                <a:ea typeface="Times New Roman" pitchFamily="18" charset="0"/>
                <a:cs typeface="Times New Roman" pitchFamily="18" charset="0"/>
              </a:rPr>
              <a:t> vaginal insert (n=680). Women receiving the </a:t>
            </a:r>
            <a:r>
              <a:rPr lang="en-US" sz="1200" dirty="0" err="1" smtClean="0">
                <a:latin typeface="Calibri" pitchFamily="34" charset="0"/>
                <a:ea typeface="Times New Roman" pitchFamily="18" charset="0"/>
                <a:cs typeface="Times New Roman" pitchFamily="18" charset="0"/>
              </a:rPr>
              <a:t>misoprostol</a:t>
            </a:r>
            <a:r>
              <a:rPr lang="en-US" sz="1200" dirty="0" smtClean="0">
                <a:latin typeface="Calibri" pitchFamily="34" charset="0"/>
                <a:ea typeface="Times New Roman" pitchFamily="18" charset="0"/>
                <a:cs typeface="Times New Roman" pitchFamily="18" charset="0"/>
              </a:rPr>
              <a:t> vaginal insert had a significantly shorter median time to vaginal delivery compared with patients receiving the </a:t>
            </a:r>
            <a:r>
              <a:rPr lang="en-US" sz="1200" dirty="0" err="1" smtClean="0">
                <a:latin typeface="Calibri" pitchFamily="34" charset="0"/>
                <a:ea typeface="Times New Roman" pitchFamily="18" charset="0"/>
                <a:cs typeface="Times New Roman" pitchFamily="18" charset="0"/>
              </a:rPr>
              <a:t>dinoprostone</a:t>
            </a:r>
            <a:r>
              <a:rPr lang="en-US" sz="1200" dirty="0" smtClean="0">
                <a:latin typeface="Calibri" pitchFamily="34" charset="0"/>
                <a:ea typeface="Times New Roman" pitchFamily="18" charset="0"/>
                <a:cs typeface="Times New Roman" pitchFamily="18" charset="0"/>
              </a:rPr>
              <a:t> vaginal insert (21.5 hours compared with 32.8 hours, P&lt;.001). Cesarean delivery occurred in 26.0% and 27.1% of women receiving the </a:t>
            </a:r>
            <a:r>
              <a:rPr lang="en-US" sz="1200" dirty="0" err="1" smtClean="0">
                <a:latin typeface="Calibri" pitchFamily="34" charset="0"/>
                <a:ea typeface="Times New Roman" pitchFamily="18" charset="0"/>
                <a:cs typeface="Times New Roman" pitchFamily="18" charset="0"/>
              </a:rPr>
              <a:t>misoprostol</a:t>
            </a:r>
            <a:r>
              <a:rPr lang="en-US" sz="1200" dirty="0" smtClean="0">
                <a:latin typeface="Calibri" pitchFamily="34" charset="0"/>
                <a:ea typeface="Times New Roman" pitchFamily="18" charset="0"/>
                <a:cs typeface="Times New Roman" pitchFamily="18" charset="0"/>
              </a:rPr>
              <a:t> vaginal insert and </a:t>
            </a:r>
            <a:r>
              <a:rPr lang="en-US" sz="1200" dirty="0" err="1" smtClean="0">
                <a:latin typeface="Calibri" pitchFamily="34" charset="0"/>
                <a:ea typeface="Times New Roman" pitchFamily="18" charset="0"/>
                <a:cs typeface="Times New Roman" pitchFamily="18" charset="0"/>
              </a:rPr>
              <a:t>dinoprostone</a:t>
            </a:r>
            <a:r>
              <a:rPr lang="en-US" sz="1200" dirty="0" smtClean="0">
                <a:latin typeface="Calibri" pitchFamily="34" charset="0"/>
                <a:ea typeface="Times New Roman" pitchFamily="18" charset="0"/>
                <a:cs typeface="Times New Roman" pitchFamily="18" charset="0"/>
              </a:rPr>
              <a:t> vaginal insert, respectively. A significant reduction in time to any delivery (18.3 hours compared with 27.3 hours), time to onset of active labor (12.1 hours compared with 18.6 hours), and proportion of women requiring </a:t>
            </a:r>
            <a:r>
              <a:rPr lang="en-US" sz="1200" dirty="0" err="1" smtClean="0">
                <a:latin typeface="Calibri" pitchFamily="34" charset="0"/>
                <a:ea typeface="Times New Roman" pitchFamily="18" charset="0"/>
                <a:cs typeface="Times New Roman" pitchFamily="18" charset="0"/>
              </a:rPr>
              <a:t>predelivery</a:t>
            </a:r>
            <a:r>
              <a:rPr lang="en-US" sz="1200" dirty="0" smtClean="0">
                <a:latin typeface="Calibri" pitchFamily="34" charset="0"/>
                <a:ea typeface="Times New Roman" pitchFamily="18" charset="0"/>
                <a:cs typeface="Times New Roman" pitchFamily="18" charset="0"/>
              </a:rPr>
              <a:t> </a:t>
            </a:r>
            <a:r>
              <a:rPr lang="en-US" sz="1200" dirty="0" err="1" smtClean="0">
                <a:latin typeface="Calibri" pitchFamily="34" charset="0"/>
                <a:ea typeface="Times New Roman" pitchFamily="18" charset="0"/>
                <a:cs typeface="Times New Roman" pitchFamily="18" charset="0"/>
              </a:rPr>
              <a:t>oxytocin</a:t>
            </a:r>
            <a:r>
              <a:rPr lang="en-US" sz="1200" dirty="0" smtClean="0">
                <a:latin typeface="Calibri" pitchFamily="34" charset="0"/>
                <a:ea typeface="Times New Roman" pitchFamily="18" charset="0"/>
                <a:cs typeface="Times New Roman" pitchFamily="18" charset="0"/>
              </a:rPr>
              <a:t> (48.1% compared with 74.1%) was observed with the </a:t>
            </a:r>
            <a:r>
              <a:rPr lang="en-US" sz="1200" dirty="0" err="1" smtClean="0">
                <a:latin typeface="Calibri" pitchFamily="34" charset="0"/>
                <a:ea typeface="Times New Roman" pitchFamily="18" charset="0"/>
                <a:cs typeface="Times New Roman" pitchFamily="18" charset="0"/>
              </a:rPr>
              <a:t>misoprostol</a:t>
            </a:r>
            <a:r>
              <a:rPr lang="en-US" sz="1200" dirty="0" smtClean="0">
                <a:latin typeface="Calibri" pitchFamily="34" charset="0"/>
                <a:ea typeface="Times New Roman" pitchFamily="18" charset="0"/>
                <a:cs typeface="Times New Roman" pitchFamily="18" charset="0"/>
              </a:rPr>
              <a:t> vaginal insert compared with </a:t>
            </a:r>
            <a:r>
              <a:rPr lang="en-US" sz="1200" dirty="0" err="1" smtClean="0">
                <a:latin typeface="Calibri" pitchFamily="34" charset="0"/>
                <a:ea typeface="Times New Roman" pitchFamily="18" charset="0"/>
                <a:cs typeface="Times New Roman" pitchFamily="18" charset="0"/>
              </a:rPr>
              <a:t>dinoprostone</a:t>
            </a:r>
            <a:r>
              <a:rPr lang="en-US" sz="1200" dirty="0" smtClean="0">
                <a:latin typeface="Calibri" pitchFamily="34" charset="0"/>
                <a:ea typeface="Times New Roman" pitchFamily="18" charset="0"/>
                <a:cs typeface="Times New Roman" pitchFamily="18" charset="0"/>
              </a:rPr>
              <a:t> vaginal insert (P&lt;.001 for each). Uterine </a:t>
            </a:r>
            <a:r>
              <a:rPr lang="en-US" sz="1200" dirty="0" err="1" smtClean="0">
                <a:latin typeface="Calibri" pitchFamily="34" charset="0"/>
                <a:ea typeface="Times New Roman" pitchFamily="18" charset="0"/>
                <a:cs typeface="Times New Roman" pitchFamily="18" charset="0"/>
              </a:rPr>
              <a:t>tachysystole</a:t>
            </a:r>
            <a:r>
              <a:rPr lang="en-US" sz="1200" dirty="0" smtClean="0">
                <a:latin typeface="Calibri" pitchFamily="34" charset="0"/>
                <a:ea typeface="Times New Roman" pitchFamily="18" charset="0"/>
                <a:cs typeface="Times New Roman" pitchFamily="18" charset="0"/>
              </a:rPr>
              <a:t> requiring intervention occurred in 13.3% and 4.0% of participants receiving the </a:t>
            </a:r>
            <a:r>
              <a:rPr lang="en-US" sz="1200" dirty="0" err="1" smtClean="0">
                <a:latin typeface="Calibri" pitchFamily="34" charset="0"/>
                <a:ea typeface="Times New Roman" pitchFamily="18" charset="0"/>
                <a:cs typeface="Times New Roman" pitchFamily="18" charset="0"/>
              </a:rPr>
              <a:t>misoprostol</a:t>
            </a:r>
            <a:r>
              <a:rPr lang="en-US" sz="1200" dirty="0" smtClean="0">
                <a:latin typeface="Calibri" pitchFamily="34" charset="0"/>
                <a:ea typeface="Times New Roman" pitchFamily="18" charset="0"/>
                <a:cs typeface="Times New Roman" pitchFamily="18" charset="0"/>
              </a:rPr>
              <a:t> vaginal insert and </a:t>
            </a:r>
            <a:r>
              <a:rPr lang="en-US" sz="1200" dirty="0" err="1" smtClean="0">
                <a:latin typeface="Calibri" pitchFamily="34" charset="0"/>
                <a:ea typeface="Times New Roman" pitchFamily="18" charset="0"/>
                <a:cs typeface="Times New Roman" pitchFamily="18" charset="0"/>
              </a:rPr>
              <a:t>dinoprostone</a:t>
            </a:r>
            <a:r>
              <a:rPr lang="en-US" sz="1200" dirty="0" smtClean="0">
                <a:latin typeface="Calibri" pitchFamily="34" charset="0"/>
                <a:ea typeface="Times New Roman" pitchFamily="18" charset="0"/>
                <a:cs typeface="Times New Roman" pitchFamily="18" charset="0"/>
              </a:rPr>
              <a:t> vaginal insert, respectively (P&lt;.001).</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b="1" dirty="0" smtClean="0">
                <a:latin typeface="Calibri" pitchFamily="34" charset="0"/>
                <a:ea typeface="Times New Roman" pitchFamily="18" charset="0"/>
                <a:cs typeface="Times New Roman" pitchFamily="18" charset="0"/>
              </a:rPr>
              <a:t>CONCLUSION: </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b="1" dirty="0" smtClean="0">
                <a:solidFill>
                  <a:srgbClr val="FF0000"/>
                </a:solidFill>
                <a:latin typeface="Calibri" pitchFamily="34" charset="0"/>
                <a:ea typeface="Times New Roman" pitchFamily="18" charset="0"/>
                <a:cs typeface="Times New Roman" pitchFamily="18" charset="0"/>
              </a:rPr>
              <a:t>Use of a 200-microgram </a:t>
            </a:r>
            <a:r>
              <a:rPr lang="en-US" sz="1200" b="1" dirty="0" err="1" smtClean="0">
                <a:solidFill>
                  <a:srgbClr val="FF0000"/>
                </a:solidFill>
                <a:latin typeface="Calibri" pitchFamily="34" charset="0"/>
                <a:ea typeface="Times New Roman" pitchFamily="18" charset="0"/>
                <a:cs typeface="Times New Roman" pitchFamily="18" charset="0"/>
              </a:rPr>
              <a:t>misoprostol</a:t>
            </a:r>
            <a:r>
              <a:rPr lang="en-US" sz="1200" b="1" dirty="0" smtClean="0">
                <a:solidFill>
                  <a:srgbClr val="FF0000"/>
                </a:solidFill>
                <a:latin typeface="Calibri" pitchFamily="34" charset="0"/>
                <a:ea typeface="Times New Roman" pitchFamily="18" charset="0"/>
                <a:cs typeface="Times New Roman" pitchFamily="18" charset="0"/>
              </a:rPr>
              <a:t> vaginal inset significantly reduced times to vaginal delivery and active labor with reduced need for </a:t>
            </a:r>
            <a:r>
              <a:rPr lang="en-US" sz="1200" b="1" dirty="0" err="1" smtClean="0">
                <a:solidFill>
                  <a:srgbClr val="FF0000"/>
                </a:solidFill>
                <a:latin typeface="Calibri" pitchFamily="34" charset="0"/>
                <a:ea typeface="Times New Roman" pitchFamily="18" charset="0"/>
                <a:cs typeface="Times New Roman" pitchFamily="18" charset="0"/>
              </a:rPr>
              <a:t>oxytocin</a:t>
            </a:r>
            <a:r>
              <a:rPr lang="en-US" sz="1200" b="1" dirty="0" smtClean="0">
                <a:solidFill>
                  <a:srgbClr val="FF0000"/>
                </a:solidFill>
                <a:latin typeface="Calibri" pitchFamily="34" charset="0"/>
                <a:ea typeface="Times New Roman" pitchFamily="18" charset="0"/>
                <a:cs typeface="Times New Roman" pitchFamily="18" charset="0"/>
              </a:rPr>
              <a:t> compared with the </a:t>
            </a:r>
            <a:r>
              <a:rPr lang="en-US" sz="1200" b="1" dirty="0" err="1" smtClean="0">
                <a:solidFill>
                  <a:srgbClr val="FF0000"/>
                </a:solidFill>
                <a:latin typeface="Calibri" pitchFamily="34" charset="0"/>
                <a:ea typeface="Times New Roman" pitchFamily="18" charset="0"/>
                <a:cs typeface="Times New Roman" pitchFamily="18" charset="0"/>
              </a:rPr>
              <a:t>dinoprostone</a:t>
            </a:r>
            <a:r>
              <a:rPr lang="en-US" sz="1200" b="1" dirty="0" smtClean="0">
                <a:solidFill>
                  <a:srgbClr val="FF0000"/>
                </a:solidFill>
                <a:latin typeface="Calibri" pitchFamily="34" charset="0"/>
                <a:ea typeface="Times New Roman" pitchFamily="18" charset="0"/>
                <a:cs typeface="Times New Roman" pitchFamily="18" charset="0"/>
              </a:rPr>
              <a:t> vaginal insert. Cesarean delivery rates were similar with both treatments. </a:t>
            </a:r>
            <a:r>
              <a:rPr lang="en-US" sz="1200" b="1" dirty="0" err="1" smtClean="0">
                <a:solidFill>
                  <a:srgbClr val="FF0000"/>
                </a:solidFill>
                <a:latin typeface="Calibri" pitchFamily="34" charset="0"/>
                <a:ea typeface="Times New Roman" pitchFamily="18" charset="0"/>
                <a:cs typeface="Times New Roman" pitchFamily="18" charset="0"/>
              </a:rPr>
              <a:t>Tachysystole</a:t>
            </a:r>
            <a:r>
              <a:rPr lang="en-US" sz="1200" b="1" dirty="0" smtClean="0">
                <a:solidFill>
                  <a:srgbClr val="FF0000"/>
                </a:solidFill>
                <a:latin typeface="Calibri" pitchFamily="34" charset="0"/>
                <a:ea typeface="Times New Roman" pitchFamily="18" charset="0"/>
                <a:cs typeface="Times New Roman" pitchFamily="18" charset="0"/>
              </a:rPr>
              <a:t> was more common in women receiving the 200-microgram </a:t>
            </a:r>
            <a:r>
              <a:rPr lang="en-US" sz="1200" b="1" dirty="0" err="1" smtClean="0">
                <a:solidFill>
                  <a:srgbClr val="FF0000"/>
                </a:solidFill>
                <a:latin typeface="Calibri" pitchFamily="34" charset="0"/>
                <a:ea typeface="Times New Roman" pitchFamily="18" charset="0"/>
                <a:cs typeface="Times New Roman" pitchFamily="18" charset="0"/>
              </a:rPr>
              <a:t>misoprostol</a:t>
            </a:r>
            <a:r>
              <a:rPr lang="en-US" sz="1200" b="1" dirty="0" smtClean="0">
                <a:solidFill>
                  <a:srgbClr val="FF0000"/>
                </a:solidFill>
                <a:latin typeface="Calibri" pitchFamily="34" charset="0"/>
                <a:ea typeface="Times New Roman" pitchFamily="18" charset="0"/>
                <a:cs typeface="Times New Roman" pitchFamily="18" charset="0"/>
              </a:rPr>
              <a:t> vaginal insert</a:t>
            </a:r>
            <a:r>
              <a:rPr lang="en-US" sz="1200" b="1" dirty="0" smtClean="0">
                <a:latin typeface="Calibri" pitchFamily="34" charset="0"/>
                <a:ea typeface="Times New Roman" pitchFamily="18" charset="0"/>
                <a:cs typeface="Times New Roman" pitchFamily="18" charset="0"/>
              </a:rPr>
              <a:t>.</a:t>
            </a:r>
            <a:endParaRPr lang="es-ES" sz="1200" b="1" dirty="0" smtClean="0">
              <a:latin typeface="Arial" pitchFamily="34" charset="0"/>
              <a:cs typeface="Arial" pitchFamily="34" charset="0"/>
            </a:endParaRPr>
          </a:p>
          <a:p>
            <a:pPr lvl="0" eaLnBrk="0" fontAlgn="base" hangingPunct="0">
              <a:spcBef>
                <a:spcPct val="0"/>
              </a:spcBef>
              <a:spcAft>
                <a:spcPct val="0"/>
              </a:spcAft>
            </a:pPr>
            <a:r>
              <a:rPr lang="en-US" sz="1200" b="1" dirty="0" smtClean="0">
                <a:latin typeface="Calibri" pitchFamily="34" charset="0"/>
                <a:ea typeface="Times New Roman" pitchFamily="18" charset="0"/>
                <a:cs typeface="Times New Roman" pitchFamily="18" charset="0"/>
              </a:rPr>
              <a:t>CLINICAL TRIAL REGISTRATION: </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Calibri" pitchFamily="34" charset="0"/>
                <a:ea typeface="Times New Roman" pitchFamily="18" charset="0"/>
                <a:cs typeface="Times New Roman" pitchFamily="18" charset="0"/>
              </a:rPr>
              <a:t>ClinicalTrials.gov, www.clinicaltrials.gov, NCT01127581.</a:t>
            </a:r>
            <a:endParaRPr lang="es-ES" sz="1200" dirty="0" smtClean="0">
              <a:latin typeface="Arial" pitchFamily="34" charset="0"/>
              <a:cs typeface="Arial" pitchFamily="34" charset="0"/>
            </a:endParaRPr>
          </a:p>
          <a:p>
            <a:pPr lvl="0" eaLnBrk="0" fontAlgn="base" hangingPunct="0">
              <a:spcBef>
                <a:spcPct val="0"/>
              </a:spcBef>
              <a:spcAft>
                <a:spcPct val="0"/>
              </a:spcAft>
            </a:pPr>
            <a:r>
              <a:rPr lang="en-US" sz="1200" b="1" dirty="0" smtClean="0">
                <a:latin typeface="Calibri" pitchFamily="34" charset="0"/>
                <a:ea typeface="Times New Roman" pitchFamily="18" charset="0"/>
                <a:cs typeface="Times New Roman" pitchFamily="18" charset="0"/>
              </a:rPr>
              <a:t>LEVEL OF EVIDENCE: </a:t>
            </a:r>
            <a:r>
              <a:rPr lang="en-US" sz="1200" dirty="0" smtClean="0">
                <a:latin typeface="Calibri" pitchFamily="34" charset="0"/>
                <a:ea typeface="Times New Roman" pitchFamily="18" charset="0"/>
                <a:cs typeface="Times New Roman" pitchFamily="18" charset="0"/>
              </a:rPr>
              <a:t>I.</a:t>
            </a:r>
            <a:endParaRPr lang="es-ES" sz="1200" dirty="0" smtClean="0">
              <a:latin typeface="Arial" pitchFamily="34" charset="0"/>
              <a:cs typeface="Arial" pitchFamily="34" charset="0"/>
            </a:endParaRPr>
          </a:p>
          <a:p>
            <a:pPr lvl="0" eaLnBrk="0" fontAlgn="base" hangingPunct="0">
              <a:spcBef>
                <a:spcPct val="0"/>
              </a:spcBef>
              <a:spcAft>
                <a:spcPct val="0"/>
              </a:spcAft>
            </a:pPr>
            <a:r>
              <a:rPr lang="pt-BR" sz="1200" b="1" dirty="0" err="1" smtClean="0">
                <a:hlinkClick r:id="rId9" tooltip="Obstetrics and gynecology."/>
              </a:rPr>
              <a:t>Obstet</a:t>
            </a:r>
            <a:r>
              <a:rPr lang="pt-BR" sz="1200" b="1" dirty="0" smtClean="0">
                <a:hlinkClick r:id="rId9" tooltip="Obstetrics and gynecology."/>
              </a:rPr>
              <a:t> </a:t>
            </a:r>
            <a:r>
              <a:rPr lang="pt-BR" sz="1200" b="1" dirty="0" err="1" smtClean="0">
                <a:hlinkClick r:id="rId9" tooltip="Obstetrics and gynecology."/>
              </a:rPr>
              <a:t>Gynecol</a:t>
            </a:r>
            <a:r>
              <a:rPr lang="pt-BR" sz="1200" b="1" dirty="0" smtClean="0">
                <a:solidFill>
                  <a:srgbClr val="FF0000"/>
                </a:solidFill>
                <a:hlinkClick r:id="rId9" tooltip="Obstetrics and gynecology."/>
              </a:rPr>
              <a:t>.</a:t>
            </a:r>
            <a:r>
              <a:rPr lang="pt-BR" sz="1200" b="1" dirty="0" smtClean="0">
                <a:solidFill>
                  <a:srgbClr val="FF0000"/>
                </a:solidFill>
              </a:rPr>
              <a:t> 2013 </a:t>
            </a:r>
            <a:r>
              <a:rPr lang="pt-BR" sz="1200" b="1" dirty="0" err="1" smtClean="0">
                <a:solidFill>
                  <a:srgbClr val="FF0000"/>
                </a:solidFill>
              </a:rPr>
              <a:t>Aug</a:t>
            </a:r>
            <a:r>
              <a:rPr lang="pt-BR" sz="1200" b="1" dirty="0" smtClean="0"/>
              <a:t>;122(2 </a:t>
            </a:r>
            <a:r>
              <a:rPr lang="pt-BR" sz="1200" b="1" dirty="0" err="1" smtClean="0"/>
              <a:t>Pt</a:t>
            </a:r>
            <a:r>
              <a:rPr lang="pt-BR" sz="1200" b="1" dirty="0" smtClean="0"/>
              <a:t> 1):201-9. </a:t>
            </a:r>
            <a:r>
              <a:rPr lang="pt-BR" sz="1200" b="1" dirty="0" err="1" smtClean="0"/>
              <a:t>doi</a:t>
            </a:r>
            <a:r>
              <a:rPr lang="pt-BR" sz="1200" b="1" dirty="0" smtClean="0"/>
              <a:t>: 10.1097/AOG.0b013e31829a2dd6</a:t>
            </a:r>
            <a:endParaRPr lang="es-ES" sz="1200"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332656"/>
            <a:ext cx="8892480" cy="6124754"/>
          </a:xfrm>
          <a:prstGeom prst="rect">
            <a:avLst/>
          </a:prstGeom>
        </p:spPr>
        <p:txBody>
          <a:bodyPr wrap="square">
            <a:spAutoFit/>
          </a:bodyPr>
          <a:lstStyle/>
          <a:p>
            <a:r>
              <a:rPr lang="en-US" sz="1400" dirty="0" err="1" smtClean="0">
                <a:solidFill>
                  <a:srgbClr val="FF0000"/>
                </a:solidFill>
                <a:hlinkClick r:id="rId2" tooltip="Acta obstetricia et gynecologica Scandinavica."/>
              </a:rPr>
              <a:t>Acta</a:t>
            </a:r>
            <a:r>
              <a:rPr lang="en-US" sz="1400" dirty="0" smtClean="0">
                <a:solidFill>
                  <a:srgbClr val="FF0000"/>
                </a:solidFill>
                <a:hlinkClick r:id="rId2" tooltip="Acta obstetricia et gynecologica Scandinavica."/>
              </a:rPr>
              <a:t> </a:t>
            </a:r>
            <a:r>
              <a:rPr lang="en-US" sz="1400" dirty="0" err="1" smtClean="0">
                <a:solidFill>
                  <a:srgbClr val="FF0000"/>
                </a:solidFill>
                <a:hlinkClick r:id="rId2" tooltip="Acta obstetricia et gynecologica Scandinavica."/>
              </a:rPr>
              <a:t>Obstet</a:t>
            </a:r>
            <a:r>
              <a:rPr lang="en-US" sz="1400" dirty="0" smtClean="0">
                <a:solidFill>
                  <a:srgbClr val="FF0000"/>
                </a:solidFill>
                <a:hlinkClick r:id="rId2" tooltip="Acta obstetricia et gynecologica Scandinavica."/>
              </a:rPr>
              <a:t> </a:t>
            </a:r>
            <a:r>
              <a:rPr lang="en-US" sz="1400" dirty="0" err="1" smtClean="0">
                <a:solidFill>
                  <a:srgbClr val="FF0000"/>
                </a:solidFill>
                <a:hlinkClick r:id="rId2" tooltip="Acta obstetricia et gynecologica Scandinavica."/>
              </a:rPr>
              <a:t>Gynecol</a:t>
            </a:r>
            <a:r>
              <a:rPr lang="en-US" sz="1400" dirty="0" smtClean="0">
                <a:solidFill>
                  <a:srgbClr val="FF0000"/>
                </a:solidFill>
                <a:hlinkClick r:id="rId2" tooltip="Acta obstetricia et gynecologica Scandinavica."/>
              </a:rPr>
              <a:t> Scand.</a:t>
            </a:r>
            <a:r>
              <a:rPr lang="en-US" sz="1400" dirty="0" smtClean="0">
                <a:solidFill>
                  <a:srgbClr val="FF0000"/>
                </a:solidFill>
              </a:rPr>
              <a:t> 1999 Mar;78(3):198-201</a:t>
            </a:r>
            <a:r>
              <a:rPr lang="en-US" sz="1400" dirty="0" smtClean="0"/>
              <a:t>.</a:t>
            </a:r>
          </a:p>
          <a:p>
            <a:r>
              <a:rPr lang="en-US" sz="1400" b="1" dirty="0" smtClean="0"/>
              <a:t>Labor induction by vaginal </a:t>
            </a:r>
            <a:r>
              <a:rPr lang="en-US" sz="1400" b="1" dirty="0" err="1" smtClean="0"/>
              <a:t>misoprostol</a:t>
            </a:r>
            <a:r>
              <a:rPr lang="en-US" sz="1400" b="1" dirty="0" smtClean="0"/>
              <a:t> in grand </a:t>
            </a:r>
            <a:r>
              <a:rPr lang="en-US" sz="1400" b="1" dirty="0" err="1" smtClean="0"/>
              <a:t>multiparous</a:t>
            </a:r>
            <a:r>
              <a:rPr lang="en-US" sz="1400" b="1" dirty="0" smtClean="0"/>
              <a:t> women.</a:t>
            </a:r>
          </a:p>
          <a:p>
            <a:r>
              <a:rPr lang="en-US" sz="1400" dirty="0" err="1" smtClean="0">
                <a:hlinkClick r:id="rId3"/>
              </a:rPr>
              <a:t>Bique</a:t>
            </a:r>
            <a:r>
              <a:rPr lang="en-US" sz="1400" dirty="0" smtClean="0">
                <a:hlinkClick r:id="rId3"/>
              </a:rPr>
              <a:t> C</a:t>
            </a:r>
            <a:r>
              <a:rPr lang="en-US" sz="1400" dirty="0" smtClean="0"/>
              <a:t>, </a:t>
            </a:r>
            <a:r>
              <a:rPr lang="en-US" sz="1400" dirty="0" err="1" smtClean="0">
                <a:hlinkClick r:id="rId4"/>
              </a:rPr>
              <a:t>Bugalho</a:t>
            </a:r>
            <a:r>
              <a:rPr lang="en-US" sz="1400" dirty="0" smtClean="0">
                <a:hlinkClick r:id="rId4"/>
              </a:rPr>
              <a:t> A</a:t>
            </a:r>
            <a:r>
              <a:rPr lang="en-US" sz="1400" dirty="0" smtClean="0"/>
              <a:t>, </a:t>
            </a:r>
            <a:r>
              <a:rPr lang="en-US" sz="1400" dirty="0" err="1" smtClean="0">
                <a:hlinkClick r:id="rId5"/>
              </a:rPr>
              <a:t>Bergström</a:t>
            </a:r>
            <a:r>
              <a:rPr lang="en-US" sz="1400" dirty="0" smtClean="0">
                <a:hlinkClick r:id="rId5"/>
              </a:rPr>
              <a:t> S</a:t>
            </a:r>
            <a:r>
              <a:rPr lang="en-US" sz="1400" dirty="0" smtClean="0"/>
              <a:t>.</a:t>
            </a:r>
          </a:p>
          <a:p>
            <a:r>
              <a:rPr lang="en-US" sz="1400" b="1" dirty="0" smtClean="0">
                <a:hlinkClick r:id="rId2" tooltip="Open/close author information list"/>
              </a:rPr>
              <a:t>Author information </a:t>
            </a:r>
            <a:endParaRPr lang="en-US" sz="1400" b="1" dirty="0" smtClean="0"/>
          </a:p>
          <a:p>
            <a:r>
              <a:rPr lang="en-US" sz="1400" dirty="0" smtClean="0"/>
              <a:t>Department of Obstetrics and </a:t>
            </a:r>
            <a:r>
              <a:rPr lang="en-US" sz="1400" dirty="0" err="1" smtClean="0"/>
              <a:t>Gynaecology</a:t>
            </a:r>
            <a:r>
              <a:rPr lang="en-US" sz="1400" dirty="0" smtClean="0"/>
              <a:t>, Central Hospital, Maputo, Mozambique.</a:t>
            </a:r>
          </a:p>
          <a:p>
            <a:r>
              <a:rPr lang="en-US" sz="1400" b="1" dirty="0" smtClean="0"/>
              <a:t>Abstract</a:t>
            </a:r>
          </a:p>
          <a:p>
            <a:r>
              <a:rPr lang="en-US" sz="1400" b="1" dirty="0" smtClean="0"/>
              <a:t>BACKGROUND: </a:t>
            </a:r>
          </a:p>
          <a:p>
            <a:r>
              <a:rPr lang="en-US" sz="1400" dirty="0" smtClean="0"/>
              <a:t>Grand </a:t>
            </a:r>
            <a:r>
              <a:rPr lang="en-US" sz="1400" dirty="0" err="1" smtClean="0"/>
              <a:t>multiparous</a:t>
            </a:r>
            <a:r>
              <a:rPr lang="en-US" sz="1400" dirty="0" smtClean="0"/>
              <a:t> women in poor and under-privileged settings run a high risk of uterine rupture at labor induction. The purpose was to elucidate whether vaginal </a:t>
            </a:r>
            <a:r>
              <a:rPr lang="en-US" sz="1400" dirty="0" err="1" smtClean="0"/>
              <a:t>misoprostol</a:t>
            </a:r>
            <a:r>
              <a:rPr lang="en-US" sz="1400" dirty="0" smtClean="0"/>
              <a:t> medication is a safe and cost-effective alternative induction method in grand </a:t>
            </a:r>
            <a:r>
              <a:rPr lang="en-US" sz="1400" dirty="0" err="1" smtClean="0"/>
              <a:t>multiparous</a:t>
            </a:r>
            <a:r>
              <a:rPr lang="en-US" sz="1400" dirty="0" smtClean="0"/>
              <a:t> women, in whom, under prevailing circumstances, induction by </a:t>
            </a:r>
            <a:r>
              <a:rPr lang="en-US" sz="1400" dirty="0" err="1" smtClean="0"/>
              <a:t>oxytocin</a:t>
            </a:r>
            <a:r>
              <a:rPr lang="en-US" sz="1400" dirty="0" smtClean="0"/>
              <a:t> is associated with high risk of adverse maternal outcome of pregnancy.</a:t>
            </a:r>
          </a:p>
          <a:p>
            <a:r>
              <a:rPr lang="en-US" sz="1400" b="1" dirty="0" smtClean="0"/>
              <a:t>METHOD: </a:t>
            </a:r>
          </a:p>
          <a:p>
            <a:r>
              <a:rPr lang="en-US" sz="1400" dirty="0" smtClean="0"/>
              <a:t>One hundred and sixty-five grand </a:t>
            </a:r>
            <a:r>
              <a:rPr lang="en-US" sz="1400" dirty="0" err="1" smtClean="0"/>
              <a:t>multiparous</a:t>
            </a:r>
            <a:r>
              <a:rPr lang="en-US" sz="1400" dirty="0" smtClean="0"/>
              <a:t> parturient women with five or more previous deliveries were divided into two groups. The first group (n=134) had the fetus alive and the second (n=31) had late intrauterine fetal death. Both groups were subject to induction of labor by use of vaginal </a:t>
            </a:r>
            <a:r>
              <a:rPr lang="en-US" sz="1400" dirty="0" err="1" smtClean="0"/>
              <a:t>misoprostol</a:t>
            </a:r>
            <a:r>
              <a:rPr lang="en-US" sz="1400" dirty="0" smtClean="0"/>
              <a:t> in a dose of 50 </a:t>
            </a:r>
            <a:r>
              <a:rPr lang="en-US" sz="1400" dirty="0" err="1" smtClean="0"/>
              <a:t>microg</a:t>
            </a:r>
            <a:r>
              <a:rPr lang="en-US" sz="1400" dirty="0" smtClean="0"/>
              <a:t> (live fetus) and 100 </a:t>
            </a:r>
            <a:r>
              <a:rPr lang="en-US" sz="1400" dirty="0" err="1" smtClean="0"/>
              <a:t>microg</a:t>
            </a:r>
            <a:r>
              <a:rPr lang="en-US" sz="1400" dirty="0" smtClean="0"/>
              <a:t> (intrauterine fetal death). No additional </a:t>
            </a:r>
            <a:r>
              <a:rPr lang="en-US" sz="1400" dirty="0" err="1" smtClean="0"/>
              <a:t>oxytocin</a:t>
            </a:r>
            <a:r>
              <a:rPr lang="en-US" sz="1400" dirty="0" smtClean="0"/>
              <a:t> was </a:t>
            </a:r>
            <a:r>
              <a:rPr lang="en-US" sz="1400" dirty="0" err="1" smtClean="0"/>
              <a:t>utilised</a:t>
            </a:r>
            <a:r>
              <a:rPr lang="en-US" sz="1400" dirty="0" smtClean="0"/>
              <a:t>.</a:t>
            </a:r>
          </a:p>
          <a:p>
            <a:r>
              <a:rPr lang="en-US" sz="1400" b="1" dirty="0" smtClean="0"/>
              <a:t>RESULTS: </a:t>
            </a:r>
          </a:p>
          <a:p>
            <a:r>
              <a:rPr lang="en-US" sz="1400" dirty="0" smtClean="0"/>
              <a:t>Labor induction by vaginal </a:t>
            </a:r>
            <a:r>
              <a:rPr lang="en-US" sz="1400" dirty="0" err="1" smtClean="0"/>
              <a:t>misoprostol</a:t>
            </a:r>
            <a:r>
              <a:rPr lang="en-US" sz="1400" dirty="0" smtClean="0"/>
              <a:t> was successful in grand </a:t>
            </a:r>
            <a:r>
              <a:rPr lang="en-US" sz="1400" dirty="0" err="1" smtClean="0"/>
              <a:t>multiparous</a:t>
            </a:r>
            <a:r>
              <a:rPr lang="en-US" sz="1400" dirty="0" smtClean="0"/>
              <a:t> women. The proportion of women requiring a Cesarean section was 6.0%, which is less than one third of the average Cesarean section rate in the setting studied. Women with fetus alive had significantly shorter application-to-expulsion interval (AEI) than women with fetal death (10.1 versus 15.4 hours; p=0.039). Significantly shorter AEI was recorded in women with </a:t>
            </a:r>
            <a:r>
              <a:rPr lang="en-US" sz="1400" dirty="0" err="1" smtClean="0"/>
              <a:t>prelabor</a:t>
            </a:r>
            <a:r>
              <a:rPr lang="en-US" sz="1400" dirty="0" smtClean="0"/>
              <a:t> rupture of membranes (9.1 hours) than in women with intact membranes (12.9 hours) (p=0.01). With Bishop's score &gt; or = 5 and &lt; 5 AEI was 8.7 hours and 14.4 hours, respectively (p=0.001). No significantly adverse neonatal or maternal outcomes of pregnancy were registered and it was specifically noted that no uterine rupture occurred among the 165 grand </a:t>
            </a:r>
            <a:r>
              <a:rPr lang="en-US" sz="1400" dirty="0" err="1" smtClean="0"/>
              <a:t>multiparous</a:t>
            </a:r>
            <a:r>
              <a:rPr lang="en-US" sz="1400" dirty="0" smtClean="0"/>
              <a:t> women induced.</a:t>
            </a:r>
          </a:p>
          <a:p>
            <a:r>
              <a:rPr lang="en-US" sz="1400" b="1" dirty="0" smtClean="0"/>
              <a:t>CONCLUSIONS: </a:t>
            </a:r>
          </a:p>
          <a:p>
            <a:r>
              <a:rPr lang="en-US" sz="1400" b="1" i="1" dirty="0" smtClean="0">
                <a:solidFill>
                  <a:srgbClr val="FF0000"/>
                </a:solidFill>
              </a:rPr>
              <a:t>Induction of under-privileged grand </a:t>
            </a:r>
            <a:r>
              <a:rPr lang="en-US" sz="1400" b="1" i="1" dirty="0" err="1" smtClean="0">
                <a:solidFill>
                  <a:srgbClr val="FF0000"/>
                </a:solidFill>
              </a:rPr>
              <a:t>multiparous</a:t>
            </a:r>
            <a:r>
              <a:rPr lang="en-US" sz="1400" b="1" i="1" dirty="0" smtClean="0">
                <a:solidFill>
                  <a:srgbClr val="FF0000"/>
                </a:solidFill>
              </a:rPr>
              <a:t> women with live fetus or with fetal death can be performed safely and cost-effectively by vaginal </a:t>
            </a:r>
            <a:r>
              <a:rPr lang="en-US" sz="1400" b="1" i="1" dirty="0" err="1" smtClean="0">
                <a:solidFill>
                  <a:srgbClr val="FF0000"/>
                </a:solidFill>
              </a:rPr>
              <a:t>misoprostol</a:t>
            </a:r>
            <a:endParaRPr lang="en-US" sz="1400" b="1" i="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979712" y="2636912"/>
            <a:ext cx="5904656" cy="30963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2000" dirty="0" smtClean="0"/>
          </a:p>
          <a:p>
            <a:pPr algn="l"/>
            <a:r>
              <a:rPr lang="es-ES" sz="2000" dirty="0" smtClean="0"/>
              <a:t> </a:t>
            </a:r>
            <a:r>
              <a:rPr lang="es-ES" sz="2000" b="1" dirty="0" smtClean="0"/>
              <a:t>Maternas</a:t>
            </a:r>
            <a:r>
              <a:rPr lang="es-ES" sz="2000" dirty="0" smtClean="0"/>
              <a:t>: Hipertensión del embarazo, neuropatías, cardiopatías, EPOC, DBT, neoplasias ..</a:t>
            </a:r>
          </a:p>
          <a:p>
            <a:pPr algn="l"/>
            <a:r>
              <a:rPr lang="es-ES" sz="2000" b="1" dirty="0" smtClean="0"/>
              <a:t>Obstétricas</a:t>
            </a:r>
            <a:r>
              <a:rPr lang="es-ES" sz="2000" dirty="0" smtClean="0"/>
              <a:t>: embarazo prolongado, RPM, </a:t>
            </a:r>
            <a:r>
              <a:rPr lang="es-ES" sz="2000" dirty="0" err="1" smtClean="0"/>
              <a:t>corioamnionitis</a:t>
            </a:r>
            <a:r>
              <a:rPr lang="es-ES" sz="2000" dirty="0" smtClean="0"/>
              <a:t>…</a:t>
            </a:r>
          </a:p>
          <a:p>
            <a:pPr algn="l"/>
            <a:r>
              <a:rPr lang="es-ES" sz="2000" b="1" dirty="0" smtClean="0"/>
              <a:t>Fetales</a:t>
            </a:r>
            <a:r>
              <a:rPr lang="es-ES" sz="2000" dirty="0" smtClean="0"/>
              <a:t>: </a:t>
            </a:r>
            <a:r>
              <a:rPr lang="es-ES" sz="2000" dirty="0" err="1" smtClean="0"/>
              <a:t>Isoinmunización</a:t>
            </a:r>
            <a:r>
              <a:rPr lang="es-ES" sz="2000" dirty="0" smtClean="0"/>
              <a:t> Rh, CIR, Feto muerto, anomalías congénitas, patología fetal que requiera tratamiento en un hospital de tercer nivel…</a:t>
            </a:r>
          </a:p>
          <a:p>
            <a:endParaRPr lang="en-US" sz="2000" dirty="0"/>
          </a:p>
        </p:txBody>
      </p:sp>
      <p:sp>
        <p:nvSpPr>
          <p:cNvPr id="8" name="1 Título"/>
          <p:cNvSpPr txBox="1">
            <a:spLocks/>
          </p:cNvSpPr>
          <p:nvPr/>
        </p:nvSpPr>
        <p:spPr>
          <a:xfrm>
            <a:off x="441378" y="44624"/>
            <a:ext cx="8229600" cy="21602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
            </a:r>
            <a:br>
              <a:rPr lang="es-ES" dirty="0" smtClean="0"/>
            </a:br>
            <a:r>
              <a:rPr lang="es-ES" sz="3600" b="1" dirty="0" smtClean="0">
                <a:solidFill>
                  <a:schemeClr val="accent3"/>
                </a:solidFill>
              </a:rPr>
              <a:t>Inducción al parto </a:t>
            </a:r>
          </a:p>
          <a:p>
            <a:r>
              <a:rPr lang="es-ES" sz="3600" b="1" dirty="0" smtClean="0">
                <a:solidFill>
                  <a:schemeClr val="accent3"/>
                </a:solidFill>
              </a:rPr>
              <a:t>INDICACIONES</a:t>
            </a:r>
            <a:endParaRPr lang="en-US" sz="3600" b="1" dirty="0">
              <a:solidFill>
                <a:schemeClr val="accent3"/>
              </a:solidFill>
            </a:endParaRPr>
          </a:p>
        </p:txBody>
      </p:sp>
    </p:spTree>
    <p:extLst>
      <p:ext uri="{BB962C8B-B14F-4D97-AF65-F5344CB8AC3E}">
        <p14:creationId xmlns="" xmlns:p14="http://schemas.microsoft.com/office/powerpoint/2010/main" val="2300062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899592" y="611396"/>
            <a:ext cx="756084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Misoprostol</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induction of labor among women with a history of cesarean delivery </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Presented at the Twentieth Annual Meeting of the Society for Maternal-Fetal Medicine, Miami Beach, Florida, January 31–February 5, 2000.</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hlinkClick r:id="rId2"/>
              </a:rPr>
              <a:t>Leslie Choy-</a:t>
            </a:r>
            <a:r>
              <a:rPr kumimoji="0" lang="en-US" sz="12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hlinkClick r:id="rId2"/>
              </a:rPr>
              <a:t>Hee</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MD</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hlinkClick r:id="rId2"/>
              </a:rPr>
              <a:t>B.Denise</a:t>
            </a:r>
            <a:r>
              <a:rPr kumimoji="0" lang="en-US" sz="1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hlinkClick r:id="rId2"/>
              </a:rPr>
              <a:t> </a:t>
            </a:r>
            <a:r>
              <a:rPr kumimoji="0" lang="en-US" sz="1200" b="0" i="0" u="none" strike="noStrike" cap="none" normalizeH="0" baseline="0" dirty="0" err="1" smtClean="0">
                <a:ln>
                  <a:noFill/>
                </a:ln>
                <a:solidFill>
                  <a:schemeClr val="tx1"/>
                </a:solidFill>
                <a:effectLst/>
                <a:latin typeface="Arial Unicode MS" pitchFamily="34" charset="-128"/>
                <a:ea typeface="Arial Unicode MS" pitchFamily="34" charset="-128"/>
                <a:cs typeface="Arial Unicode MS" pitchFamily="34" charset="-128"/>
                <a:hlinkClick r:id="rId2"/>
              </a:rPr>
              <a:t>Raynor</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MD</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Abstract</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E2E2E"/>
                </a:solidFill>
                <a:effectLst/>
                <a:latin typeface="Arial Unicode MS" pitchFamily="34" charset="-128"/>
                <a:ea typeface="Arial Unicode MS" pitchFamily="34" charset="-128"/>
                <a:cs typeface="Arial Unicode MS" pitchFamily="34" charset="-128"/>
              </a:rPr>
              <a:t>Objective:</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Several reports have appeared of uterine rupture among women with a history of cesarean delivery who received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misoprostol</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for induction of labor. A recent review suggested a uterine rupture rate of almost 6%, but the experience at our institution did not seem to reflect this high complication rate. This study was undertaken to compare complications of labor induction with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misoprostol</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between women with a history of cesarean delivery and women without uterine scarring. </a:t>
            </a:r>
            <a:r>
              <a:rPr kumimoji="0" lang="en-US" sz="1200" b="1" i="0" u="none" strike="noStrike" cap="none" normalizeH="0" baseline="0" dirty="0" smtClean="0">
                <a:ln>
                  <a:noFill/>
                </a:ln>
                <a:solidFill>
                  <a:srgbClr val="2E2E2E"/>
                </a:solidFill>
                <a:effectLst/>
                <a:latin typeface="Arial Unicode MS" pitchFamily="34" charset="-128"/>
                <a:ea typeface="Arial Unicode MS" pitchFamily="34" charset="-128"/>
                <a:cs typeface="Arial Unicode MS" pitchFamily="34" charset="-128"/>
              </a:rPr>
              <a:t>Study Design:</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 computerized database was used to select women with a viable fetus who underwent induction of labor with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misoprostol</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during the period from January 1996 through December 1998.</a:t>
            </a:r>
            <a:r>
              <a:rPr kumimoji="0" lang="en-US" sz="1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Patients were given 50 </a:t>
            </a:r>
            <a:r>
              <a:rPr kumimoji="0" lang="en-US" sz="1200" b="0"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μg</a:t>
            </a:r>
            <a:r>
              <a:rPr kumimoji="0" lang="en-US" sz="1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en-US" sz="1200" b="0"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misoprostol</a:t>
            </a:r>
            <a:r>
              <a:rPr kumimoji="0" lang="en-US" sz="1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every 4 hours</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Women with a history of cesarean delivery were retrospectively compared with those without uterine scarring. </a:t>
            </a:r>
            <a:r>
              <a:rPr kumimoji="0" lang="en-US" sz="1200" b="1" i="0" u="none" strike="noStrike" cap="none" normalizeH="0" baseline="0" dirty="0" smtClean="0">
                <a:ln>
                  <a:noFill/>
                </a:ln>
                <a:solidFill>
                  <a:srgbClr val="2E2E2E"/>
                </a:solidFill>
                <a:effectLst/>
                <a:latin typeface="Arial Unicode MS" pitchFamily="34" charset="-128"/>
                <a:ea typeface="Arial Unicode MS" pitchFamily="34" charset="-128"/>
                <a:cs typeface="Arial Unicode MS" pitchFamily="34" charset="-128"/>
              </a:rPr>
              <a:t>Results:</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 total of 425 women were given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misoprostol</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for induction of labor: 48 had a history of cesarean delivery and 377 did not. Women with a history of cesarean delivery were more likely to be delivered abdominally (56%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vs</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28%; </a:t>
            </a:r>
            <a:r>
              <a:rPr kumimoji="0" lang="en-US" sz="1200" b="0" i="1" u="none" strike="noStrike" cap="none" normalizeH="0" baseline="0" dirty="0" smtClean="0">
                <a:ln>
                  <a:noFill/>
                </a:ln>
                <a:solidFill>
                  <a:srgbClr val="2E2E2E"/>
                </a:solidFill>
                <a:effectLst/>
                <a:latin typeface="Arial Unicode MS" pitchFamily="34" charset="-128"/>
                <a:ea typeface="Arial Unicode MS" pitchFamily="34" charset="-128"/>
                <a:cs typeface="Arial Unicode MS" pitchFamily="34" charset="-128"/>
              </a:rPr>
              <a:t>P</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&lt; .04). Among women with a history of cesarean delivery, women who had a history of vaginal birth after cesarean were more likely to be delivered vaginally (92%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vs</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42%; </a:t>
            </a:r>
            <a:r>
              <a:rPr kumimoji="0" lang="en-US" sz="1200" b="0" i="1" u="none" strike="noStrike" cap="none" normalizeH="0" baseline="0" dirty="0" smtClean="0">
                <a:ln>
                  <a:noFill/>
                </a:ln>
                <a:solidFill>
                  <a:srgbClr val="2E2E2E"/>
                </a:solidFill>
                <a:effectLst/>
                <a:latin typeface="Arial Unicode MS" pitchFamily="34" charset="-128"/>
                <a:ea typeface="Arial Unicode MS" pitchFamily="34" charset="-128"/>
                <a:cs typeface="Arial Unicode MS" pitchFamily="34" charset="-128"/>
              </a:rPr>
              <a:t>P</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 .003). There was no difference in the overall rate of complications (2% with scarring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vs</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3% without scarring). There were no uterine ruptures. However, the previous cesarean group was more likely than the unscarred group to have blood loss &gt;500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mL</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(38%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vs</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22%; </a:t>
            </a:r>
            <a:r>
              <a:rPr kumimoji="0" lang="en-US" sz="1200" b="0" i="1" u="none" strike="noStrike" cap="none" normalizeH="0" baseline="0" dirty="0" smtClean="0">
                <a:ln>
                  <a:noFill/>
                </a:ln>
                <a:solidFill>
                  <a:srgbClr val="2E2E2E"/>
                </a:solidFill>
                <a:effectLst/>
                <a:latin typeface="Arial Unicode MS" pitchFamily="34" charset="-128"/>
                <a:ea typeface="Arial Unicode MS" pitchFamily="34" charset="-128"/>
                <a:cs typeface="Arial Unicode MS" pitchFamily="34" charset="-128"/>
              </a:rPr>
              <a:t>P</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&lt; .03). Although the incidences of fetal distress were similar, neonates born to women in the previous cesarean group were more likely to have an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Apgar</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score &lt;7 at 5 minutes (13% </a:t>
            </a: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vs</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5%; </a:t>
            </a:r>
            <a:r>
              <a:rPr kumimoji="0" lang="en-US" sz="1200" b="0" i="1" u="none" strike="noStrike" cap="none" normalizeH="0" baseline="0" dirty="0" smtClean="0">
                <a:ln>
                  <a:noFill/>
                </a:ln>
                <a:solidFill>
                  <a:srgbClr val="2E2E2E"/>
                </a:solidFill>
                <a:effectLst/>
                <a:latin typeface="Arial Unicode MS" pitchFamily="34" charset="-128"/>
                <a:ea typeface="Arial Unicode MS" pitchFamily="34" charset="-128"/>
                <a:cs typeface="Arial Unicode MS" pitchFamily="34" charset="-128"/>
              </a:rPr>
              <a:t>P</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&lt; .04). </a:t>
            </a:r>
            <a:r>
              <a:rPr kumimoji="0" lang="en-US" sz="1200" b="1" i="0" u="none" strike="noStrike" cap="none" normalizeH="0" baseline="0" dirty="0" smtClean="0">
                <a:ln>
                  <a:noFill/>
                </a:ln>
                <a:solidFill>
                  <a:srgbClr val="2E2E2E"/>
                </a:solidFill>
                <a:effectLst/>
                <a:latin typeface="Arial Unicode MS" pitchFamily="34" charset="-128"/>
                <a:ea typeface="Arial Unicode MS" pitchFamily="34" charset="-128"/>
                <a:cs typeface="Arial Unicode MS" pitchFamily="34" charset="-128"/>
              </a:rPr>
              <a:t>Conclusion:</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t>
            </a:r>
            <a:r>
              <a:rPr kumimoji="0" lang="en-US" sz="1200" b="1" i="1"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Misoprostol</a:t>
            </a:r>
            <a:r>
              <a:rPr kumimoji="0" lang="en-US" sz="1200" b="1" i="1"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induction of labor in women with a history of cesarean resulted in a higher rate of cesarean delivery than was seen among women without uterine scarring but was not associated with a higher incidence of complications. There were no uterine ruptures in either group. </a:t>
            </a:r>
            <a:r>
              <a:rPr kumimoji="0" lang="en-US" sz="1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(Am J </a:t>
            </a:r>
            <a:r>
              <a:rPr kumimoji="0" lang="en-US" sz="1200" b="0"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Obstet</a:t>
            </a:r>
            <a:r>
              <a:rPr kumimoji="0" lang="en-US" sz="1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en-US" sz="1200" b="0"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Gynecol</a:t>
            </a:r>
            <a:r>
              <a:rPr kumimoji="0" lang="en-US" sz="12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2001;184:1115-7.)</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Keywords</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Labor induction; </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2E2E2E"/>
                </a:solidFill>
                <a:effectLst/>
                <a:latin typeface="Calibri" pitchFamily="34" charset="0"/>
                <a:ea typeface="Calibri" pitchFamily="34" charset="0"/>
                <a:cs typeface="Times New Roman" pitchFamily="18" charset="0"/>
              </a:rPr>
              <a:t>misoprostol</a:t>
            </a: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 </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2E2E2E"/>
                </a:solidFill>
                <a:effectLst/>
                <a:latin typeface="Calibri" pitchFamily="34" charset="0"/>
                <a:ea typeface="Calibri" pitchFamily="34" charset="0"/>
                <a:cs typeface="Times New Roman" pitchFamily="18" charset="0"/>
              </a:rPr>
              <a:t>previous cesarean delivery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395536" y="2130425"/>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a:solidFill>
                  <a:srgbClr val="990099"/>
                </a:solidFill>
                <a:latin typeface="Candara" pitchFamily="34" charset="0"/>
                <a:ea typeface="+mj-ea"/>
                <a:cs typeface="+mj-cs"/>
              </a:defRPr>
            </a:lvl1pPr>
            <a:lvl2pPr algn="ctr" rtl="0" fontAlgn="base">
              <a:spcBef>
                <a:spcPct val="0"/>
              </a:spcBef>
              <a:spcAft>
                <a:spcPct val="0"/>
              </a:spcAft>
              <a:defRPr sz="3600" b="1">
                <a:solidFill>
                  <a:srgbClr val="3333CC"/>
                </a:solidFill>
                <a:latin typeface="Times New Roman" pitchFamily="18" charset="0"/>
              </a:defRPr>
            </a:lvl2pPr>
            <a:lvl3pPr algn="ctr" rtl="0" fontAlgn="base">
              <a:spcBef>
                <a:spcPct val="0"/>
              </a:spcBef>
              <a:spcAft>
                <a:spcPct val="0"/>
              </a:spcAft>
              <a:defRPr sz="3600" b="1">
                <a:solidFill>
                  <a:srgbClr val="3333CC"/>
                </a:solidFill>
                <a:latin typeface="Times New Roman" pitchFamily="18" charset="0"/>
              </a:defRPr>
            </a:lvl3pPr>
            <a:lvl4pPr algn="ctr" rtl="0" fontAlgn="base">
              <a:spcBef>
                <a:spcPct val="0"/>
              </a:spcBef>
              <a:spcAft>
                <a:spcPct val="0"/>
              </a:spcAft>
              <a:defRPr sz="3600" b="1">
                <a:solidFill>
                  <a:srgbClr val="3333CC"/>
                </a:solidFill>
                <a:latin typeface="Times New Roman" pitchFamily="18" charset="0"/>
              </a:defRPr>
            </a:lvl4pPr>
            <a:lvl5pPr algn="ctr" rtl="0" fontAlgn="base">
              <a:spcBef>
                <a:spcPct val="0"/>
              </a:spcBef>
              <a:spcAft>
                <a:spcPct val="0"/>
              </a:spcAft>
              <a:defRPr sz="3600" b="1">
                <a:solidFill>
                  <a:srgbClr val="3333CC"/>
                </a:solidFill>
                <a:latin typeface="Times New Roman" pitchFamily="18" charset="0"/>
              </a:defRPr>
            </a:lvl5pPr>
            <a:lvl6pPr marL="457200" algn="ctr" rtl="0" fontAlgn="base">
              <a:spcBef>
                <a:spcPct val="0"/>
              </a:spcBef>
              <a:spcAft>
                <a:spcPct val="0"/>
              </a:spcAft>
              <a:defRPr sz="3600" b="1">
                <a:solidFill>
                  <a:srgbClr val="3333CC"/>
                </a:solidFill>
                <a:latin typeface="Times New Roman" pitchFamily="18" charset="0"/>
              </a:defRPr>
            </a:lvl6pPr>
            <a:lvl7pPr marL="914400" algn="ctr" rtl="0" fontAlgn="base">
              <a:spcBef>
                <a:spcPct val="0"/>
              </a:spcBef>
              <a:spcAft>
                <a:spcPct val="0"/>
              </a:spcAft>
              <a:defRPr sz="3600" b="1">
                <a:solidFill>
                  <a:srgbClr val="3333CC"/>
                </a:solidFill>
                <a:latin typeface="Times New Roman" pitchFamily="18" charset="0"/>
              </a:defRPr>
            </a:lvl7pPr>
            <a:lvl8pPr marL="1371600" algn="ctr" rtl="0" fontAlgn="base">
              <a:spcBef>
                <a:spcPct val="0"/>
              </a:spcBef>
              <a:spcAft>
                <a:spcPct val="0"/>
              </a:spcAft>
              <a:defRPr sz="3600" b="1">
                <a:solidFill>
                  <a:srgbClr val="3333CC"/>
                </a:solidFill>
                <a:latin typeface="Times New Roman" pitchFamily="18" charset="0"/>
              </a:defRPr>
            </a:lvl8pPr>
            <a:lvl9pPr marL="1828800" algn="ctr" rtl="0" fontAlgn="base">
              <a:spcBef>
                <a:spcPct val="0"/>
              </a:spcBef>
              <a:spcAft>
                <a:spcPct val="0"/>
              </a:spcAft>
              <a:defRPr sz="3600" b="1">
                <a:solidFill>
                  <a:srgbClr val="3333CC"/>
                </a:solidFill>
                <a:latin typeface="Times New Roman" pitchFamily="18" charset="0"/>
              </a:defRPr>
            </a:lvl9pPr>
          </a:lstStyle>
          <a:p>
            <a:r>
              <a:rPr lang="es-ES" sz="4800" dirty="0"/>
              <a:t>MISOFAR ® </a:t>
            </a:r>
            <a:r>
              <a:rPr lang="es-ES" sz="4800" dirty="0" smtClean="0"/>
              <a:t>25 MCG</a:t>
            </a:r>
          </a:p>
          <a:p>
            <a:r>
              <a:rPr lang="es-ES" sz="4800" dirty="0" smtClean="0"/>
              <a:t>Comprimidos vaginales</a:t>
            </a:r>
            <a:endParaRPr lang="en-US" sz="4800" dirty="0"/>
          </a:p>
        </p:txBody>
      </p:sp>
    </p:spTree>
    <p:extLst>
      <p:ext uri="{BB962C8B-B14F-4D97-AF65-F5344CB8AC3E}">
        <p14:creationId xmlns="" xmlns:p14="http://schemas.microsoft.com/office/powerpoint/2010/main" val="3127739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ARCIA\Pictures\Santander con Leo e Ines\Santander Los Miserables\WP_005874.jpg"/>
          <p:cNvPicPr>
            <a:picLocks noChangeAspect="1" noChangeArrowheads="1"/>
          </p:cNvPicPr>
          <p:nvPr/>
        </p:nvPicPr>
        <p:blipFill>
          <a:blip r:embed="rId2" cstate="print"/>
          <a:srcRect/>
          <a:stretch>
            <a:fillRect/>
          </a:stretch>
        </p:blipFill>
        <p:spPr bwMode="auto">
          <a:xfrm>
            <a:off x="-3190875" y="-2390775"/>
            <a:ext cx="15525750" cy="116395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2536" y="980728"/>
            <a:ext cx="9433048"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err="1">
                <a:solidFill>
                  <a:schemeClr val="accent3"/>
                </a:solidFill>
              </a:rPr>
              <a:t>Misofar</a:t>
            </a:r>
            <a:r>
              <a:rPr lang="es-ES" sz="3600" b="1" dirty="0">
                <a:solidFill>
                  <a:schemeClr val="accent3"/>
                </a:solidFill>
              </a:rPr>
              <a:t>® 25 </a:t>
            </a:r>
            <a:r>
              <a:rPr lang="es-ES" sz="3600" b="1" dirty="0" err="1">
                <a:solidFill>
                  <a:schemeClr val="accent3"/>
                </a:solidFill>
              </a:rPr>
              <a:t>mcg</a:t>
            </a:r>
            <a:r>
              <a:rPr lang="es-ES" sz="3600" b="1" dirty="0">
                <a:solidFill>
                  <a:schemeClr val="accent3"/>
                </a:solidFill>
              </a:rPr>
              <a:t> comprimidos vaginales</a:t>
            </a:r>
            <a:endParaRPr lang="en-US" sz="3600" b="1" dirty="0">
              <a:solidFill>
                <a:schemeClr val="accent3"/>
              </a:solidFill>
            </a:endParaRPr>
          </a:p>
        </p:txBody>
      </p:sp>
      <p:sp>
        <p:nvSpPr>
          <p:cNvPr id="3" name="2 CuadroTexto"/>
          <p:cNvSpPr txBox="1"/>
          <p:nvPr/>
        </p:nvSpPr>
        <p:spPr>
          <a:xfrm>
            <a:off x="611560" y="1807656"/>
            <a:ext cx="7848872" cy="1477328"/>
          </a:xfrm>
          <a:prstGeom prst="rect">
            <a:avLst/>
          </a:prstGeom>
          <a:noFill/>
        </p:spPr>
        <p:txBody>
          <a:bodyPr wrap="square" rtlCol="0">
            <a:spAutoFit/>
          </a:bodyPr>
          <a:lstStyle/>
          <a:p>
            <a:r>
              <a:rPr lang="es-ES" b="1" dirty="0">
                <a:solidFill>
                  <a:srgbClr val="3333CC"/>
                </a:solidFill>
                <a:latin typeface="+mj-lt"/>
                <a:ea typeface="+mj-ea"/>
                <a:cs typeface="+mj-cs"/>
              </a:rPr>
              <a:t>Indicación</a:t>
            </a:r>
            <a:r>
              <a:rPr lang="es-ES" dirty="0">
                <a:solidFill>
                  <a:srgbClr val="3333CC"/>
                </a:solidFill>
                <a:latin typeface="+mj-lt"/>
                <a:ea typeface="+mj-ea"/>
                <a:cs typeface="+mj-cs"/>
              </a:rPr>
              <a:t>:</a:t>
            </a:r>
          </a:p>
          <a:p>
            <a:r>
              <a:rPr lang="es-ES" dirty="0" err="1">
                <a:solidFill>
                  <a:srgbClr val="3333CC"/>
                </a:solidFill>
                <a:latin typeface="+mj-lt"/>
                <a:ea typeface="+mj-ea"/>
                <a:cs typeface="+mj-cs"/>
              </a:rPr>
              <a:t>Misofar</a:t>
            </a:r>
            <a:r>
              <a:rPr lang="es-ES" dirty="0">
                <a:solidFill>
                  <a:srgbClr val="3333CC"/>
                </a:solidFill>
                <a:latin typeface="+mj-lt"/>
                <a:ea typeface="+mj-ea"/>
                <a:cs typeface="+mj-cs"/>
              </a:rPr>
              <a:t> 25 es un agente </a:t>
            </a:r>
            <a:r>
              <a:rPr lang="es-ES" dirty="0" err="1">
                <a:solidFill>
                  <a:srgbClr val="3333CC"/>
                </a:solidFill>
                <a:latin typeface="+mj-lt"/>
                <a:ea typeface="+mj-ea"/>
                <a:cs typeface="+mj-cs"/>
              </a:rPr>
              <a:t>uterotónico</a:t>
            </a:r>
            <a:r>
              <a:rPr lang="es-ES" dirty="0">
                <a:solidFill>
                  <a:srgbClr val="3333CC"/>
                </a:solidFill>
                <a:latin typeface="+mj-lt"/>
                <a:ea typeface="+mj-ea"/>
                <a:cs typeface="+mj-cs"/>
              </a:rPr>
              <a:t>, análogo sintético de la PGE1 que está indicado en la maduración cervical e inducción del parto a término, especialmente en casos de cuello uterino inmaduro, siempre que </a:t>
            </a:r>
            <a:r>
              <a:rPr lang="en-US" dirty="0">
                <a:solidFill>
                  <a:srgbClr val="3333CC"/>
                </a:solidFill>
                <a:latin typeface="+mj-lt"/>
                <a:ea typeface="+mj-ea"/>
                <a:cs typeface="+mj-cs"/>
              </a:rPr>
              <a:t>no </a:t>
            </a:r>
            <a:r>
              <a:rPr lang="en-US" dirty="0" err="1">
                <a:solidFill>
                  <a:srgbClr val="3333CC"/>
                </a:solidFill>
                <a:latin typeface="+mj-lt"/>
                <a:ea typeface="+mj-ea"/>
                <a:cs typeface="+mj-cs"/>
              </a:rPr>
              <a:t>existan</a:t>
            </a:r>
            <a:r>
              <a:rPr lang="en-US" dirty="0">
                <a:solidFill>
                  <a:srgbClr val="3333CC"/>
                </a:solidFill>
                <a:latin typeface="+mj-lt"/>
                <a:ea typeface="+mj-ea"/>
                <a:cs typeface="+mj-cs"/>
              </a:rPr>
              <a:t> </a:t>
            </a:r>
            <a:r>
              <a:rPr lang="en-US" dirty="0" err="1">
                <a:solidFill>
                  <a:srgbClr val="3333CC"/>
                </a:solidFill>
                <a:latin typeface="+mj-lt"/>
                <a:ea typeface="+mj-ea"/>
                <a:cs typeface="+mj-cs"/>
              </a:rPr>
              <a:t>contraindicaciones</a:t>
            </a:r>
            <a:r>
              <a:rPr lang="en-US" dirty="0">
                <a:solidFill>
                  <a:srgbClr val="3333CC"/>
                </a:solidFill>
                <a:latin typeface="+mj-lt"/>
                <a:ea typeface="+mj-ea"/>
                <a:cs typeface="+mj-cs"/>
              </a:rPr>
              <a:t> </a:t>
            </a:r>
            <a:r>
              <a:rPr lang="en-US" dirty="0" err="1">
                <a:solidFill>
                  <a:srgbClr val="3333CC"/>
                </a:solidFill>
                <a:latin typeface="+mj-lt"/>
                <a:ea typeface="+mj-ea"/>
                <a:cs typeface="+mj-cs"/>
              </a:rPr>
              <a:t>fetales</a:t>
            </a:r>
            <a:r>
              <a:rPr lang="en-US" dirty="0">
                <a:solidFill>
                  <a:srgbClr val="3333CC"/>
                </a:solidFill>
                <a:latin typeface="+mj-lt"/>
                <a:ea typeface="+mj-ea"/>
                <a:cs typeface="+mj-cs"/>
              </a:rPr>
              <a:t> o </a:t>
            </a:r>
            <a:r>
              <a:rPr lang="en-US" dirty="0" err="1">
                <a:solidFill>
                  <a:srgbClr val="3333CC"/>
                </a:solidFill>
                <a:latin typeface="+mj-lt"/>
                <a:ea typeface="+mj-ea"/>
                <a:cs typeface="+mj-cs"/>
              </a:rPr>
              <a:t>maternales</a:t>
            </a:r>
            <a:r>
              <a:rPr lang="en-US" dirty="0" smtClean="0">
                <a:solidFill>
                  <a:srgbClr val="3333CC"/>
                </a:solidFill>
                <a:latin typeface="+mj-lt"/>
                <a:ea typeface="+mj-ea"/>
                <a:cs typeface="+mj-cs"/>
              </a:rPr>
              <a:t>.</a:t>
            </a:r>
          </a:p>
        </p:txBody>
      </p:sp>
      <p:sp>
        <p:nvSpPr>
          <p:cNvPr id="4" name="3 CuadroTexto"/>
          <p:cNvSpPr txBox="1"/>
          <p:nvPr/>
        </p:nvSpPr>
        <p:spPr>
          <a:xfrm>
            <a:off x="611560" y="3302982"/>
            <a:ext cx="7848872" cy="2862322"/>
          </a:xfrm>
          <a:prstGeom prst="rect">
            <a:avLst/>
          </a:prstGeom>
          <a:noFill/>
        </p:spPr>
        <p:txBody>
          <a:bodyPr wrap="square" rtlCol="0">
            <a:spAutoFit/>
          </a:bodyPr>
          <a:lstStyle/>
          <a:p>
            <a:r>
              <a:rPr lang="es-ES" b="1" dirty="0" smtClean="0">
                <a:solidFill>
                  <a:srgbClr val="3333CC"/>
                </a:solidFill>
                <a:latin typeface="+mj-lt"/>
                <a:ea typeface="+mj-ea"/>
                <a:cs typeface="+mj-cs"/>
              </a:rPr>
              <a:t>Posología y forma de administración</a:t>
            </a:r>
            <a:r>
              <a:rPr lang="es-ES" dirty="0" smtClean="0">
                <a:solidFill>
                  <a:srgbClr val="3333CC"/>
                </a:solidFill>
                <a:latin typeface="+mj-lt"/>
                <a:ea typeface="+mj-ea"/>
                <a:cs typeface="+mj-cs"/>
              </a:rPr>
              <a:t>:</a:t>
            </a:r>
            <a:endParaRPr lang="es-ES" dirty="0">
              <a:solidFill>
                <a:srgbClr val="3333CC"/>
              </a:solidFill>
              <a:latin typeface="+mj-lt"/>
              <a:ea typeface="+mj-ea"/>
              <a:cs typeface="+mj-cs"/>
            </a:endParaRPr>
          </a:p>
          <a:p>
            <a:r>
              <a:rPr lang="es-ES" dirty="0" err="1">
                <a:solidFill>
                  <a:srgbClr val="3333CC"/>
                </a:solidFill>
                <a:latin typeface="+mj-lt"/>
                <a:ea typeface="+mj-ea"/>
                <a:cs typeface="+mj-cs"/>
              </a:rPr>
              <a:t>Misofar</a:t>
            </a:r>
            <a:r>
              <a:rPr lang="es-ES" dirty="0">
                <a:solidFill>
                  <a:srgbClr val="3333CC"/>
                </a:solidFill>
                <a:latin typeface="+mj-lt"/>
                <a:ea typeface="+mj-ea"/>
                <a:cs typeface="+mj-cs"/>
              </a:rPr>
              <a:t> </a:t>
            </a:r>
            <a:r>
              <a:rPr lang="es-ES" dirty="0" smtClean="0">
                <a:solidFill>
                  <a:srgbClr val="3333CC"/>
                </a:solidFill>
                <a:latin typeface="+mj-lt"/>
                <a:ea typeface="+mj-ea"/>
                <a:cs typeface="+mj-cs"/>
              </a:rPr>
              <a:t>25 es de administración vaginal. Insertar en el </a:t>
            </a:r>
            <a:r>
              <a:rPr lang="es-ES" dirty="0" err="1" smtClean="0">
                <a:solidFill>
                  <a:srgbClr val="3333CC"/>
                </a:solidFill>
                <a:latin typeface="+mj-lt"/>
                <a:ea typeface="+mj-ea"/>
                <a:cs typeface="+mj-cs"/>
              </a:rPr>
              <a:t>fórnix</a:t>
            </a:r>
            <a:endParaRPr lang="es-ES" dirty="0" smtClean="0">
              <a:solidFill>
                <a:srgbClr val="3333CC"/>
              </a:solidFill>
              <a:latin typeface="+mj-lt"/>
              <a:ea typeface="+mj-ea"/>
              <a:cs typeface="+mj-cs"/>
            </a:endParaRPr>
          </a:p>
          <a:p>
            <a:endParaRPr lang="es-ES" dirty="0" smtClean="0">
              <a:solidFill>
                <a:srgbClr val="3333CC"/>
              </a:solidFill>
              <a:latin typeface="+mj-lt"/>
              <a:ea typeface="+mj-ea"/>
              <a:cs typeface="+mj-cs"/>
            </a:endParaRPr>
          </a:p>
          <a:p>
            <a:pPr marL="285750" indent="-285750">
              <a:buFont typeface="Wingdings" pitchFamily="2" charset="2"/>
              <a:buChar char="Ø"/>
            </a:pPr>
            <a:r>
              <a:rPr lang="es-ES" dirty="0" smtClean="0">
                <a:solidFill>
                  <a:srgbClr val="3333CC"/>
                </a:solidFill>
                <a:latin typeface="+mj-lt"/>
                <a:ea typeface="+mj-ea"/>
                <a:cs typeface="+mj-cs"/>
              </a:rPr>
              <a:t>Extraer comprimido del blíster</a:t>
            </a:r>
          </a:p>
          <a:p>
            <a:pPr marL="285750" indent="-285750">
              <a:buFont typeface="Wingdings" pitchFamily="2" charset="2"/>
              <a:buChar char="Ø"/>
            </a:pPr>
            <a:r>
              <a:rPr lang="es-ES" dirty="0" smtClean="0">
                <a:solidFill>
                  <a:srgbClr val="3333CC"/>
                </a:solidFill>
                <a:latin typeface="+mj-lt"/>
                <a:ea typeface="+mj-ea"/>
                <a:cs typeface="+mj-cs"/>
              </a:rPr>
              <a:t>Paciente recostada con la sobre la espalda con rodillas tocando techo</a:t>
            </a:r>
          </a:p>
          <a:p>
            <a:pPr marL="285750" indent="-285750">
              <a:buFont typeface="Wingdings" pitchFamily="2" charset="2"/>
              <a:buChar char="Ø"/>
            </a:pPr>
            <a:r>
              <a:rPr lang="es-ES" dirty="0" smtClean="0">
                <a:solidFill>
                  <a:srgbClr val="3333CC"/>
                </a:solidFill>
                <a:latin typeface="+mj-lt"/>
                <a:ea typeface="+mj-ea"/>
                <a:cs typeface="+mj-cs"/>
              </a:rPr>
              <a:t>Con la punta del dedo corazón, se debe  insertar el comprimido lo más profundamente posible</a:t>
            </a:r>
          </a:p>
          <a:p>
            <a:endParaRPr lang="es-ES" dirty="0" smtClean="0">
              <a:solidFill>
                <a:srgbClr val="3333CC"/>
              </a:solidFill>
              <a:latin typeface="+mj-lt"/>
              <a:ea typeface="+mj-ea"/>
              <a:cs typeface="+mj-cs"/>
            </a:endParaRPr>
          </a:p>
          <a:p>
            <a:r>
              <a:rPr lang="es-ES" dirty="0" smtClean="0">
                <a:solidFill>
                  <a:srgbClr val="3333CC"/>
                </a:solidFill>
                <a:latin typeface="+mj-lt"/>
                <a:ea typeface="+mj-ea"/>
                <a:cs typeface="+mj-cs"/>
              </a:rPr>
              <a:t>Dosis recomendadas es de 25 </a:t>
            </a:r>
            <a:r>
              <a:rPr lang="es-ES" dirty="0" err="1" smtClean="0">
                <a:solidFill>
                  <a:srgbClr val="3333CC"/>
                </a:solidFill>
                <a:latin typeface="+mj-lt"/>
                <a:ea typeface="+mj-ea"/>
                <a:cs typeface="+mj-cs"/>
              </a:rPr>
              <a:t>mcg</a:t>
            </a:r>
            <a:r>
              <a:rPr lang="es-ES" dirty="0" smtClean="0">
                <a:solidFill>
                  <a:srgbClr val="3333CC"/>
                </a:solidFill>
                <a:latin typeface="+mj-lt"/>
                <a:ea typeface="+mj-ea"/>
                <a:cs typeface="+mj-cs"/>
              </a:rPr>
              <a:t> de </a:t>
            </a:r>
            <a:r>
              <a:rPr lang="es-ES" dirty="0" err="1" smtClean="0">
                <a:solidFill>
                  <a:srgbClr val="3333CC"/>
                </a:solidFill>
                <a:latin typeface="+mj-lt"/>
                <a:ea typeface="+mj-ea"/>
                <a:cs typeface="+mj-cs"/>
              </a:rPr>
              <a:t>misoprostol</a:t>
            </a:r>
            <a:r>
              <a:rPr lang="es-ES" dirty="0" smtClean="0">
                <a:solidFill>
                  <a:srgbClr val="3333CC"/>
                </a:solidFill>
                <a:latin typeface="+mj-lt"/>
                <a:ea typeface="+mj-ea"/>
                <a:cs typeface="+mj-cs"/>
              </a:rPr>
              <a:t> a intervalos no menores de 4-6 horas </a:t>
            </a:r>
          </a:p>
        </p:txBody>
      </p:sp>
      <p:sp>
        <p:nvSpPr>
          <p:cNvPr id="5" name="4 CuadroTexto"/>
          <p:cNvSpPr txBox="1"/>
          <p:nvPr/>
        </p:nvSpPr>
        <p:spPr>
          <a:xfrm>
            <a:off x="1043608" y="6536377"/>
            <a:ext cx="6552728" cy="276999"/>
          </a:xfrm>
          <a:prstGeom prst="rect">
            <a:avLst/>
          </a:prstGeom>
          <a:noFill/>
        </p:spPr>
        <p:txBody>
          <a:bodyPr wrap="square" rtlCol="0">
            <a:spAutoFit/>
          </a:bodyPr>
          <a:lstStyle/>
          <a:p>
            <a:r>
              <a:rPr lang="es-ES" sz="1200" dirty="0" smtClean="0"/>
              <a:t>Ficha técnica y prospecto de </a:t>
            </a:r>
            <a:r>
              <a:rPr lang="es-ES" sz="1200" dirty="0" err="1" smtClean="0"/>
              <a:t>Misofar</a:t>
            </a:r>
            <a:r>
              <a:rPr lang="es-ES" sz="1200" dirty="0" smtClean="0"/>
              <a:t> 25 </a:t>
            </a:r>
            <a:r>
              <a:rPr lang="es-ES" sz="1200" dirty="0" err="1" smtClean="0"/>
              <a:t>mcg</a:t>
            </a:r>
            <a:endParaRPr lang="en-US" sz="1200" dirty="0"/>
          </a:p>
        </p:txBody>
      </p:sp>
    </p:spTree>
    <p:extLst>
      <p:ext uri="{BB962C8B-B14F-4D97-AF65-F5344CB8AC3E}">
        <p14:creationId xmlns="" xmlns:p14="http://schemas.microsoft.com/office/powerpoint/2010/main" val="6688132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2492896"/>
            <a:ext cx="6624736" cy="2585323"/>
          </a:xfrm>
          <a:prstGeom prst="rect">
            <a:avLst/>
          </a:prstGeom>
        </p:spPr>
        <p:txBody>
          <a:bodyPr wrap="square">
            <a:spAutoFit/>
          </a:bodyPr>
          <a:lstStyle/>
          <a:p>
            <a:r>
              <a:rPr lang="es-ES" b="1" u="sng" dirty="0" smtClean="0">
                <a:solidFill>
                  <a:srgbClr val="2F70BF"/>
                </a:solidFill>
              </a:rPr>
              <a:t>Inducción al parto a término y/o maduración cervical</a:t>
            </a:r>
            <a:r>
              <a:rPr lang="es-ES" u="sng" dirty="0" smtClean="0">
                <a:solidFill>
                  <a:srgbClr val="2F70BF"/>
                </a:solidFill>
              </a:rPr>
              <a:t>:</a:t>
            </a:r>
            <a:endParaRPr lang="es-ES" dirty="0" smtClean="0">
              <a:solidFill>
                <a:srgbClr val="2F70BF"/>
              </a:solidFill>
            </a:endParaRPr>
          </a:p>
          <a:p>
            <a:r>
              <a:rPr lang="es-ES" dirty="0" smtClean="0">
                <a:solidFill>
                  <a:srgbClr val="2F70BF"/>
                </a:solidFill>
              </a:rPr>
              <a:t>La dosis debe ser adaptada a la respuesta de la paciente y deberá mantenerse siempre a los niveles más bajos que produzcan una respuesta uterina satisfactoria.</a:t>
            </a:r>
          </a:p>
          <a:p>
            <a:r>
              <a:rPr lang="es-ES" dirty="0" smtClean="0">
                <a:solidFill>
                  <a:srgbClr val="FF0000"/>
                </a:solidFill>
              </a:rPr>
              <a:t>La dosis efectiva recomendada es la administración de un comprimido de 25 microgramos de </a:t>
            </a:r>
            <a:r>
              <a:rPr lang="es-ES" dirty="0" err="1" smtClean="0">
                <a:solidFill>
                  <a:srgbClr val="FF0000"/>
                </a:solidFill>
              </a:rPr>
              <a:t>misoprostol</a:t>
            </a:r>
            <a:r>
              <a:rPr lang="es-ES" dirty="0" smtClean="0">
                <a:solidFill>
                  <a:srgbClr val="FF0000"/>
                </a:solidFill>
              </a:rPr>
              <a:t> cada 4-6 horas, hasta un máximo de 4 a 6 comprimidos.</a:t>
            </a:r>
          </a:p>
          <a:p>
            <a:r>
              <a:rPr lang="es-ES" dirty="0" smtClean="0">
                <a:solidFill>
                  <a:srgbClr val="2F70BF"/>
                </a:solidFill>
              </a:rPr>
              <a:t>La dosis podrá variar en función de la respuesta obtenida, siempre bajo control médico y con monitorización fetal.</a:t>
            </a:r>
            <a:endParaRPr lang="es-ES" dirty="0">
              <a:solidFill>
                <a:srgbClr val="2F70BF"/>
              </a:solidFill>
            </a:endParaRPr>
          </a:p>
        </p:txBody>
      </p:sp>
      <p:sp>
        <p:nvSpPr>
          <p:cNvPr id="3" name="2 Rectángulo"/>
          <p:cNvSpPr/>
          <p:nvPr/>
        </p:nvSpPr>
        <p:spPr>
          <a:xfrm>
            <a:off x="755576" y="1268761"/>
            <a:ext cx="8568952" cy="646331"/>
          </a:xfrm>
          <a:prstGeom prst="rect">
            <a:avLst/>
          </a:prstGeom>
        </p:spPr>
        <p:txBody>
          <a:bodyPr wrap="square">
            <a:spAutoFit/>
          </a:bodyPr>
          <a:lstStyle/>
          <a:p>
            <a:r>
              <a:rPr lang="es-ES" sz="3600" b="1" dirty="0" err="1" smtClean="0">
                <a:solidFill>
                  <a:schemeClr val="accent3"/>
                </a:solidFill>
                <a:latin typeface="+mj-lt"/>
              </a:rPr>
              <a:t>Misofar</a:t>
            </a:r>
            <a:r>
              <a:rPr lang="es-ES" sz="3600" b="1" dirty="0" smtClean="0">
                <a:solidFill>
                  <a:schemeClr val="accent3"/>
                </a:solidFill>
                <a:latin typeface="+mj-lt"/>
              </a:rPr>
              <a:t>® 25 </a:t>
            </a:r>
            <a:r>
              <a:rPr lang="es-ES" sz="3600" b="1" dirty="0" err="1" smtClean="0">
                <a:solidFill>
                  <a:schemeClr val="accent3"/>
                </a:solidFill>
                <a:latin typeface="+mj-lt"/>
              </a:rPr>
              <a:t>mcg</a:t>
            </a:r>
            <a:r>
              <a:rPr lang="es-ES" sz="3600" b="1" dirty="0" smtClean="0">
                <a:solidFill>
                  <a:schemeClr val="accent3"/>
                </a:solidFill>
                <a:latin typeface="+mj-lt"/>
              </a:rPr>
              <a:t> comprimidos vaginales</a:t>
            </a:r>
            <a:endParaRPr lang="en-US" sz="3600" b="1" dirty="0">
              <a:solidFill>
                <a:schemeClr val="accent3"/>
              </a:solidFill>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386636"/>
            <a:ext cx="7992888" cy="5570756"/>
          </a:xfrm>
          <a:prstGeom prst="rect">
            <a:avLst/>
          </a:prstGeom>
          <a:noFill/>
        </p:spPr>
        <p:txBody>
          <a:bodyPr wrap="square" rtlCol="0">
            <a:spAutoFit/>
          </a:bodyPr>
          <a:lstStyle/>
          <a:p>
            <a:pPr marL="342900" indent="-342900">
              <a:buFont typeface="Wingdings" pitchFamily="2" charset="2"/>
              <a:buChar char="Ø"/>
            </a:pPr>
            <a:r>
              <a:rPr lang="es-ES" sz="1600" dirty="0">
                <a:solidFill>
                  <a:srgbClr val="3333CC"/>
                </a:solidFill>
                <a:latin typeface="+mj-lt"/>
                <a:ea typeface="+mj-ea"/>
                <a:cs typeface="+mj-cs"/>
              </a:rPr>
              <a:t>Pacientes en las que los fármacos oxitócicos están generalmente contraindicados o en las que las </a:t>
            </a:r>
            <a:r>
              <a:rPr lang="en-US" sz="1600" dirty="0" err="1">
                <a:solidFill>
                  <a:srgbClr val="3333CC"/>
                </a:solidFill>
                <a:latin typeface="+mj-lt"/>
                <a:ea typeface="+mj-ea"/>
                <a:cs typeface="+mj-cs"/>
              </a:rPr>
              <a:t>contracciones</a:t>
            </a:r>
            <a:r>
              <a:rPr lang="en-US" sz="1600" dirty="0">
                <a:solidFill>
                  <a:srgbClr val="3333CC"/>
                </a:solidFill>
                <a:latin typeface="+mj-lt"/>
                <a:ea typeface="+mj-ea"/>
                <a:cs typeface="+mj-cs"/>
              </a:rPr>
              <a:t> </a:t>
            </a:r>
            <a:r>
              <a:rPr lang="en-US" sz="1600" dirty="0" err="1">
                <a:solidFill>
                  <a:srgbClr val="3333CC"/>
                </a:solidFill>
                <a:latin typeface="+mj-lt"/>
                <a:ea typeface="+mj-ea"/>
                <a:cs typeface="+mj-cs"/>
              </a:rPr>
              <a:t>prolongadas</a:t>
            </a:r>
            <a:r>
              <a:rPr lang="en-US" sz="1600" dirty="0">
                <a:solidFill>
                  <a:srgbClr val="3333CC"/>
                </a:solidFill>
                <a:latin typeface="+mj-lt"/>
                <a:ea typeface="+mj-ea"/>
                <a:cs typeface="+mj-cs"/>
              </a:rPr>
              <a:t> del </a:t>
            </a:r>
            <a:r>
              <a:rPr lang="en-US" sz="1600" dirty="0" err="1">
                <a:solidFill>
                  <a:srgbClr val="3333CC"/>
                </a:solidFill>
                <a:latin typeface="+mj-lt"/>
                <a:ea typeface="+mj-ea"/>
                <a:cs typeface="+mj-cs"/>
              </a:rPr>
              <a:t>útero</a:t>
            </a:r>
            <a:r>
              <a:rPr lang="en-US" sz="1600" dirty="0">
                <a:solidFill>
                  <a:srgbClr val="3333CC"/>
                </a:solidFill>
                <a:latin typeface="+mj-lt"/>
                <a:ea typeface="+mj-ea"/>
                <a:cs typeface="+mj-cs"/>
              </a:rPr>
              <a:t> se </a:t>
            </a:r>
            <a:r>
              <a:rPr lang="en-US" sz="1600" dirty="0" err="1">
                <a:solidFill>
                  <a:srgbClr val="3333CC"/>
                </a:solidFill>
                <a:latin typeface="+mj-lt"/>
                <a:ea typeface="+mj-ea"/>
                <a:cs typeface="+mj-cs"/>
              </a:rPr>
              <a:t>consideren</a:t>
            </a:r>
            <a:r>
              <a:rPr lang="en-US" sz="1600" dirty="0">
                <a:solidFill>
                  <a:srgbClr val="3333CC"/>
                </a:solidFill>
                <a:latin typeface="+mj-lt"/>
                <a:ea typeface="+mj-ea"/>
                <a:cs typeface="+mj-cs"/>
              </a:rPr>
              <a:t> </a:t>
            </a:r>
            <a:r>
              <a:rPr lang="en-US" sz="1600" dirty="0" err="1">
                <a:solidFill>
                  <a:srgbClr val="3333CC"/>
                </a:solidFill>
                <a:latin typeface="+mj-lt"/>
                <a:ea typeface="+mj-ea"/>
                <a:cs typeface="+mj-cs"/>
              </a:rPr>
              <a:t>inapropiadas</a:t>
            </a:r>
            <a:r>
              <a:rPr lang="en-US" sz="1600" dirty="0">
                <a:solidFill>
                  <a:srgbClr val="3333CC"/>
                </a:solidFill>
                <a:latin typeface="+mj-lt"/>
                <a:ea typeface="+mj-ea"/>
                <a:cs typeface="+mj-cs"/>
              </a:rPr>
              <a:t>.</a:t>
            </a:r>
          </a:p>
          <a:p>
            <a:pPr marL="342900" indent="-342900">
              <a:buFont typeface="Wingdings" pitchFamily="2" charset="2"/>
              <a:buChar char="Ø"/>
            </a:pPr>
            <a:r>
              <a:rPr lang="es-ES" sz="1600" dirty="0">
                <a:solidFill>
                  <a:srgbClr val="3333CC"/>
                </a:solidFill>
                <a:latin typeface="+mj-lt"/>
                <a:ea typeface="+mj-ea"/>
                <a:cs typeface="+mj-cs"/>
              </a:rPr>
              <a:t>Pacientes que presenten alguna de las siguientes características:</a:t>
            </a:r>
          </a:p>
          <a:p>
            <a:r>
              <a:rPr lang="en-US" sz="1600" dirty="0" err="1">
                <a:solidFill>
                  <a:srgbClr val="3333CC"/>
                </a:solidFill>
                <a:latin typeface="+mj-lt"/>
                <a:ea typeface="+mj-ea"/>
                <a:cs typeface="+mj-cs"/>
              </a:rPr>
              <a:t>Historial</a:t>
            </a:r>
            <a:r>
              <a:rPr lang="en-US" sz="1600" dirty="0">
                <a:solidFill>
                  <a:srgbClr val="3333CC"/>
                </a:solidFill>
                <a:latin typeface="+mj-lt"/>
                <a:ea typeface="+mj-ea"/>
                <a:cs typeface="+mj-cs"/>
              </a:rPr>
              <a:t> de </a:t>
            </a:r>
            <a:r>
              <a:rPr lang="en-US" sz="1600" dirty="0" err="1">
                <a:solidFill>
                  <a:srgbClr val="3333CC"/>
                </a:solidFill>
                <a:latin typeface="+mj-lt"/>
                <a:ea typeface="+mj-ea"/>
                <a:cs typeface="+mj-cs"/>
              </a:rPr>
              <a:t>cesárea</a:t>
            </a:r>
            <a:r>
              <a:rPr lang="en-US" sz="1600" dirty="0">
                <a:solidFill>
                  <a:srgbClr val="3333CC"/>
                </a:solidFill>
                <a:latin typeface="+mj-lt"/>
                <a:ea typeface="+mj-ea"/>
                <a:cs typeface="+mj-cs"/>
              </a:rPr>
              <a:t> o </a:t>
            </a:r>
            <a:r>
              <a:rPr lang="en-US" sz="1600" dirty="0" err="1">
                <a:solidFill>
                  <a:srgbClr val="3333CC"/>
                </a:solidFill>
                <a:latin typeface="+mj-lt"/>
                <a:ea typeface="+mj-ea"/>
                <a:cs typeface="+mj-cs"/>
              </a:rPr>
              <a:t>cirugía</a:t>
            </a:r>
            <a:r>
              <a:rPr lang="en-US" sz="1600" dirty="0">
                <a:solidFill>
                  <a:srgbClr val="3333CC"/>
                </a:solidFill>
                <a:latin typeface="+mj-lt"/>
                <a:ea typeface="+mj-ea"/>
                <a:cs typeface="+mj-cs"/>
              </a:rPr>
              <a:t> mayor </a:t>
            </a:r>
            <a:r>
              <a:rPr lang="en-US" sz="1600" dirty="0" err="1">
                <a:solidFill>
                  <a:srgbClr val="3333CC"/>
                </a:solidFill>
                <a:latin typeface="+mj-lt"/>
                <a:ea typeface="+mj-ea"/>
                <a:cs typeface="+mj-cs"/>
              </a:rPr>
              <a:t>uterina</a:t>
            </a:r>
            <a:r>
              <a:rPr lang="en-US" sz="1600" dirty="0">
                <a:solidFill>
                  <a:srgbClr val="3333CC"/>
                </a:solidFill>
                <a:latin typeface="+mj-lt"/>
                <a:ea typeface="+mj-ea"/>
                <a:cs typeface="+mj-cs"/>
              </a:rPr>
              <a:t>.</a:t>
            </a:r>
          </a:p>
          <a:p>
            <a:r>
              <a:rPr lang="en-US" sz="1600" dirty="0">
                <a:solidFill>
                  <a:srgbClr val="3333CC"/>
                </a:solidFill>
                <a:latin typeface="+mj-lt"/>
                <a:ea typeface="+mj-ea"/>
                <a:cs typeface="+mj-cs"/>
              </a:rPr>
              <a:t>− </a:t>
            </a:r>
            <a:r>
              <a:rPr lang="en-US" sz="1600" dirty="0" err="1">
                <a:solidFill>
                  <a:srgbClr val="3333CC"/>
                </a:solidFill>
                <a:latin typeface="+mj-lt"/>
                <a:ea typeface="+mj-ea"/>
                <a:cs typeface="+mj-cs"/>
              </a:rPr>
              <a:t>Desproporción</a:t>
            </a:r>
            <a:r>
              <a:rPr lang="en-US" sz="1600" dirty="0">
                <a:solidFill>
                  <a:srgbClr val="3333CC"/>
                </a:solidFill>
                <a:latin typeface="+mj-lt"/>
                <a:ea typeface="+mj-ea"/>
                <a:cs typeface="+mj-cs"/>
              </a:rPr>
              <a:t> </a:t>
            </a:r>
            <a:r>
              <a:rPr lang="en-US" sz="1600" dirty="0" err="1">
                <a:solidFill>
                  <a:srgbClr val="3333CC"/>
                </a:solidFill>
                <a:latin typeface="+mj-lt"/>
                <a:ea typeface="+mj-ea"/>
                <a:cs typeface="+mj-cs"/>
              </a:rPr>
              <a:t>cefalopélvica</a:t>
            </a:r>
            <a:r>
              <a:rPr lang="en-US" sz="1600" dirty="0">
                <a:solidFill>
                  <a:srgbClr val="3333CC"/>
                </a:solidFill>
                <a:latin typeface="+mj-lt"/>
                <a:ea typeface="+mj-ea"/>
                <a:cs typeface="+mj-cs"/>
              </a:rPr>
              <a:t>.</a:t>
            </a:r>
          </a:p>
          <a:p>
            <a:r>
              <a:rPr lang="en-US" sz="1600" dirty="0">
                <a:solidFill>
                  <a:srgbClr val="3333CC"/>
                </a:solidFill>
                <a:latin typeface="+mj-lt"/>
                <a:ea typeface="+mj-ea"/>
                <a:cs typeface="+mj-cs"/>
              </a:rPr>
              <a:t>− </a:t>
            </a:r>
            <a:r>
              <a:rPr lang="en-US" sz="1600" dirty="0" err="1">
                <a:solidFill>
                  <a:srgbClr val="3333CC"/>
                </a:solidFill>
                <a:latin typeface="+mj-lt"/>
                <a:ea typeface="+mj-ea"/>
                <a:cs typeface="+mj-cs"/>
              </a:rPr>
              <a:t>Sospecha</a:t>
            </a:r>
            <a:r>
              <a:rPr lang="en-US" sz="1600" dirty="0">
                <a:solidFill>
                  <a:srgbClr val="3333CC"/>
                </a:solidFill>
                <a:latin typeface="+mj-lt"/>
                <a:ea typeface="+mj-ea"/>
                <a:cs typeface="+mj-cs"/>
              </a:rPr>
              <a:t> o </a:t>
            </a:r>
            <a:r>
              <a:rPr lang="en-US" sz="1600" dirty="0" err="1">
                <a:solidFill>
                  <a:srgbClr val="3333CC"/>
                </a:solidFill>
                <a:latin typeface="+mj-lt"/>
                <a:ea typeface="+mj-ea"/>
                <a:cs typeface="+mj-cs"/>
              </a:rPr>
              <a:t>evidencia</a:t>
            </a:r>
            <a:r>
              <a:rPr lang="en-US" sz="1600" dirty="0">
                <a:solidFill>
                  <a:srgbClr val="3333CC"/>
                </a:solidFill>
                <a:latin typeface="+mj-lt"/>
                <a:ea typeface="+mj-ea"/>
                <a:cs typeface="+mj-cs"/>
              </a:rPr>
              <a:t> </a:t>
            </a:r>
            <a:r>
              <a:rPr lang="en-US" sz="1600" dirty="0" err="1">
                <a:solidFill>
                  <a:srgbClr val="3333CC"/>
                </a:solidFill>
                <a:latin typeface="+mj-lt"/>
                <a:ea typeface="+mj-ea"/>
                <a:cs typeface="+mj-cs"/>
              </a:rPr>
              <a:t>clínica</a:t>
            </a:r>
            <a:r>
              <a:rPr lang="en-US" sz="1600" dirty="0">
                <a:solidFill>
                  <a:srgbClr val="3333CC"/>
                </a:solidFill>
                <a:latin typeface="+mj-lt"/>
                <a:ea typeface="+mj-ea"/>
                <a:cs typeface="+mj-cs"/>
              </a:rPr>
              <a:t> de </a:t>
            </a:r>
            <a:r>
              <a:rPr lang="en-US" sz="1600" dirty="0" err="1">
                <a:solidFill>
                  <a:srgbClr val="3333CC"/>
                </a:solidFill>
                <a:latin typeface="+mj-lt"/>
                <a:ea typeface="+mj-ea"/>
                <a:cs typeface="+mj-cs"/>
              </a:rPr>
              <a:t>sufrimiento</a:t>
            </a:r>
            <a:r>
              <a:rPr lang="en-US" sz="1600" dirty="0">
                <a:solidFill>
                  <a:srgbClr val="3333CC"/>
                </a:solidFill>
                <a:latin typeface="+mj-lt"/>
                <a:ea typeface="+mj-ea"/>
                <a:cs typeface="+mj-cs"/>
              </a:rPr>
              <a:t> fetal </a:t>
            </a:r>
            <a:r>
              <a:rPr lang="en-US" sz="1600" dirty="0" err="1">
                <a:solidFill>
                  <a:srgbClr val="3333CC"/>
                </a:solidFill>
                <a:latin typeface="+mj-lt"/>
                <a:ea typeface="+mj-ea"/>
                <a:cs typeface="+mj-cs"/>
              </a:rPr>
              <a:t>preexistente</a:t>
            </a:r>
            <a:r>
              <a:rPr lang="en-US" sz="1600" dirty="0">
                <a:solidFill>
                  <a:srgbClr val="3333CC"/>
                </a:solidFill>
                <a:latin typeface="+mj-lt"/>
                <a:ea typeface="+mj-ea"/>
                <a:cs typeface="+mj-cs"/>
              </a:rPr>
              <a:t>.</a:t>
            </a:r>
          </a:p>
          <a:p>
            <a:r>
              <a:rPr lang="en-US" sz="1600" dirty="0">
                <a:solidFill>
                  <a:srgbClr val="3333CC"/>
                </a:solidFill>
                <a:latin typeface="+mj-lt"/>
                <a:ea typeface="+mj-ea"/>
                <a:cs typeface="+mj-cs"/>
              </a:rPr>
              <a:t>− </a:t>
            </a:r>
            <a:r>
              <a:rPr lang="en-US" sz="1600" dirty="0" err="1">
                <a:solidFill>
                  <a:srgbClr val="3333CC"/>
                </a:solidFill>
                <a:latin typeface="+mj-lt"/>
                <a:ea typeface="+mj-ea"/>
                <a:cs typeface="+mj-cs"/>
              </a:rPr>
              <a:t>Historial</a:t>
            </a:r>
            <a:r>
              <a:rPr lang="en-US" sz="1600" dirty="0">
                <a:solidFill>
                  <a:srgbClr val="3333CC"/>
                </a:solidFill>
                <a:latin typeface="+mj-lt"/>
                <a:ea typeface="+mj-ea"/>
                <a:cs typeface="+mj-cs"/>
              </a:rPr>
              <a:t> de </a:t>
            </a:r>
            <a:r>
              <a:rPr lang="en-US" sz="1600" dirty="0" err="1">
                <a:solidFill>
                  <a:srgbClr val="3333CC"/>
                </a:solidFill>
                <a:latin typeface="+mj-lt"/>
                <a:ea typeface="+mj-ea"/>
                <a:cs typeface="+mj-cs"/>
              </a:rPr>
              <a:t>parto</a:t>
            </a:r>
            <a:r>
              <a:rPr lang="en-US" sz="1600" dirty="0">
                <a:solidFill>
                  <a:srgbClr val="3333CC"/>
                </a:solidFill>
                <a:latin typeface="+mj-lt"/>
                <a:ea typeface="+mj-ea"/>
                <a:cs typeface="+mj-cs"/>
              </a:rPr>
              <a:t> </a:t>
            </a:r>
            <a:r>
              <a:rPr lang="en-US" sz="1600" dirty="0" err="1">
                <a:solidFill>
                  <a:srgbClr val="3333CC"/>
                </a:solidFill>
                <a:latin typeface="+mj-lt"/>
                <a:ea typeface="+mj-ea"/>
                <a:cs typeface="+mj-cs"/>
              </a:rPr>
              <a:t>difícil</a:t>
            </a:r>
            <a:r>
              <a:rPr lang="en-US" sz="1600" dirty="0">
                <a:solidFill>
                  <a:srgbClr val="3333CC"/>
                </a:solidFill>
                <a:latin typeface="+mj-lt"/>
                <a:ea typeface="+mj-ea"/>
                <a:cs typeface="+mj-cs"/>
              </a:rPr>
              <a:t> y/o </a:t>
            </a:r>
            <a:r>
              <a:rPr lang="en-US" sz="1600" dirty="0" err="1">
                <a:solidFill>
                  <a:srgbClr val="3333CC"/>
                </a:solidFill>
                <a:latin typeface="+mj-lt"/>
                <a:ea typeface="+mj-ea"/>
                <a:cs typeface="+mj-cs"/>
              </a:rPr>
              <a:t>parto</a:t>
            </a:r>
            <a:r>
              <a:rPr lang="en-US" sz="1600" dirty="0">
                <a:solidFill>
                  <a:srgbClr val="3333CC"/>
                </a:solidFill>
                <a:latin typeface="+mj-lt"/>
                <a:ea typeface="+mj-ea"/>
                <a:cs typeface="+mj-cs"/>
              </a:rPr>
              <a:t> </a:t>
            </a:r>
            <a:r>
              <a:rPr lang="en-US" sz="1600" dirty="0" err="1">
                <a:solidFill>
                  <a:srgbClr val="3333CC"/>
                </a:solidFill>
                <a:latin typeface="+mj-lt"/>
                <a:ea typeface="+mj-ea"/>
                <a:cs typeface="+mj-cs"/>
              </a:rPr>
              <a:t>traumático</a:t>
            </a:r>
            <a:r>
              <a:rPr lang="en-US" sz="1600" dirty="0">
                <a:solidFill>
                  <a:srgbClr val="3333CC"/>
                </a:solidFill>
                <a:latin typeface="+mj-lt"/>
                <a:ea typeface="+mj-ea"/>
                <a:cs typeface="+mj-cs"/>
              </a:rPr>
              <a:t>.</a:t>
            </a:r>
          </a:p>
          <a:p>
            <a:r>
              <a:rPr lang="es-ES" sz="1600" dirty="0">
                <a:solidFill>
                  <a:srgbClr val="3333CC"/>
                </a:solidFill>
                <a:latin typeface="+mj-lt"/>
                <a:ea typeface="+mj-ea"/>
                <a:cs typeface="+mj-cs"/>
              </a:rPr>
              <a:t>− Multíparas con seis o más embarazos anteriores a término.</a:t>
            </a:r>
          </a:p>
          <a:p>
            <a:r>
              <a:rPr lang="en-US" sz="1600" dirty="0">
                <a:solidFill>
                  <a:srgbClr val="3333CC"/>
                </a:solidFill>
                <a:latin typeface="+mj-lt"/>
                <a:ea typeface="+mj-ea"/>
                <a:cs typeface="+mj-cs"/>
              </a:rPr>
              <a:t>− </a:t>
            </a:r>
            <a:r>
              <a:rPr lang="en-US" sz="1600" dirty="0" err="1">
                <a:solidFill>
                  <a:srgbClr val="3333CC"/>
                </a:solidFill>
                <a:latin typeface="+mj-lt"/>
                <a:ea typeface="+mj-ea"/>
                <a:cs typeface="+mj-cs"/>
              </a:rPr>
              <a:t>Situaciones</a:t>
            </a:r>
            <a:r>
              <a:rPr lang="en-US" sz="1600" dirty="0">
                <a:solidFill>
                  <a:srgbClr val="3333CC"/>
                </a:solidFill>
                <a:latin typeface="+mj-lt"/>
                <a:ea typeface="+mj-ea"/>
                <a:cs typeface="+mj-cs"/>
              </a:rPr>
              <a:t> del </a:t>
            </a:r>
            <a:r>
              <a:rPr lang="en-US" sz="1600" dirty="0" err="1">
                <a:solidFill>
                  <a:srgbClr val="3333CC"/>
                </a:solidFill>
                <a:latin typeface="+mj-lt"/>
                <a:ea typeface="+mj-ea"/>
                <a:cs typeface="+mj-cs"/>
              </a:rPr>
              <a:t>feto</a:t>
            </a:r>
            <a:r>
              <a:rPr lang="en-US" sz="1600" dirty="0">
                <a:solidFill>
                  <a:srgbClr val="3333CC"/>
                </a:solidFill>
                <a:latin typeface="+mj-lt"/>
                <a:ea typeface="+mj-ea"/>
                <a:cs typeface="+mj-cs"/>
              </a:rPr>
              <a:t> </a:t>
            </a:r>
            <a:r>
              <a:rPr lang="en-US" sz="1600" dirty="0" err="1">
                <a:solidFill>
                  <a:srgbClr val="3333CC"/>
                </a:solidFill>
                <a:latin typeface="+mj-lt"/>
                <a:ea typeface="+mj-ea"/>
                <a:cs typeface="+mj-cs"/>
              </a:rPr>
              <a:t>transversas</a:t>
            </a:r>
            <a:r>
              <a:rPr lang="en-US" sz="1600" dirty="0">
                <a:solidFill>
                  <a:srgbClr val="3333CC"/>
                </a:solidFill>
                <a:latin typeface="+mj-lt"/>
                <a:ea typeface="+mj-ea"/>
                <a:cs typeface="+mj-cs"/>
              </a:rPr>
              <a:t>.</a:t>
            </a:r>
          </a:p>
          <a:p>
            <a:r>
              <a:rPr lang="es-ES" sz="1600" dirty="0">
                <a:solidFill>
                  <a:srgbClr val="3333CC"/>
                </a:solidFill>
                <a:latin typeface="+mj-lt"/>
                <a:ea typeface="+mj-ea"/>
                <a:cs typeface="+mj-cs"/>
              </a:rPr>
              <a:t>− En emergencias obstétricas cuando la relación beneficio-riesgo tanto para el feto como</a:t>
            </a:r>
          </a:p>
          <a:p>
            <a:r>
              <a:rPr lang="es-ES" sz="1600" dirty="0">
                <a:solidFill>
                  <a:srgbClr val="3333CC"/>
                </a:solidFill>
                <a:latin typeface="+mj-lt"/>
                <a:ea typeface="+mj-ea"/>
                <a:cs typeface="+mj-cs"/>
              </a:rPr>
              <a:t>para la madre aconseje una intervención quirúrgica.</a:t>
            </a:r>
          </a:p>
          <a:p>
            <a:r>
              <a:rPr lang="en-US" sz="1600" dirty="0">
                <a:solidFill>
                  <a:srgbClr val="3333CC"/>
                </a:solidFill>
                <a:latin typeface="+mj-lt"/>
                <a:ea typeface="+mj-ea"/>
                <a:cs typeface="+mj-cs"/>
              </a:rPr>
              <a:t>− </a:t>
            </a:r>
            <a:r>
              <a:rPr lang="en-US" sz="1600" dirty="0" err="1">
                <a:solidFill>
                  <a:srgbClr val="3333CC"/>
                </a:solidFill>
                <a:latin typeface="+mj-lt"/>
                <a:ea typeface="+mj-ea"/>
                <a:cs typeface="+mj-cs"/>
              </a:rPr>
              <a:t>Embarazo</a:t>
            </a:r>
            <a:r>
              <a:rPr lang="en-US" sz="1600" dirty="0">
                <a:solidFill>
                  <a:srgbClr val="3333CC"/>
                </a:solidFill>
                <a:latin typeface="+mj-lt"/>
                <a:ea typeface="+mj-ea"/>
                <a:cs typeface="+mj-cs"/>
              </a:rPr>
              <a:t> </a:t>
            </a:r>
            <a:r>
              <a:rPr lang="en-US" sz="1600" dirty="0" err="1">
                <a:solidFill>
                  <a:srgbClr val="3333CC"/>
                </a:solidFill>
                <a:latin typeface="+mj-lt"/>
                <a:ea typeface="+mj-ea"/>
                <a:cs typeface="+mj-cs"/>
              </a:rPr>
              <a:t>múltiple</a:t>
            </a:r>
            <a:r>
              <a:rPr lang="en-US" sz="1600" dirty="0">
                <a:solidFill>
                  <a:srgbClr val="3333CC"/>
                </a:solidFill>
                <a:latin typeface="+mj-lt"/>
                <a:ea typeface="+mj-ea"/>
                <a:cs typeface="+mj-cs"/>
              </a:rPr>
              <a:t>.</a:t>
            </a:r>
          </a:p>
          <a:p>
            <a:r>
              <a:rPr lang="es-ES" sz="1600" dirty="0">
                <a:solidFill>
                  <a:srgbClr val="3333CC"/>
                </a:solidFill>
                <a:latin typeface="+mj-lt"/>
                <a:ea typeface="+mj-ea"/>
                <a:cs typeface="+mj-cs"/>
              </a:rPr>
              <a:t>− Secreción vaginal inexplicable y/o hemorragia uterina irregular durante el embarazo </a:t>
            </a:r>
            <a:r>
              <a:rPr lang="en-US" sz="1600" dirty="0">
                <a:solidFill>
                  <a:srgbClr val="3333CC"/>
                </a:solidFill>
                <a:latin typeface="+mj-lt"/>
                <a:ea typeface="+mj-ea"/>
                <a:cs typeface="+mj-cs"/>
              </a:rPr>
              <a:t>actual.</a:t>
            </a:r>
          </a:p>
          <a:p>
            <a:pPr marL="342900" indent="-342900">
              <a:buFont typeface="Wingdings" pitchFamily="2" charset="2"/>
              <a:buChar char="Ø"/>
            </a:pPr>
            <a:r>
              <a:rPr lang="es-ES" sz="1600" dirty="0">
                <a:solidFill>
                  <a:srgbClr val="3333CC"/>
                </a:solidFill>
                <a:latin typeface="+mj-lt"/>
                <a:ea typeface="+mj-ea"/>
                <a:cs typeface="+mj-cs"/>
              </a:rPr>
              <a:t>Antecedentes de hipersensibilidad al </a:t>
            </a:r>
            <a:r>
              <a:rPr lang="es-ES" sz="1600" dirty="0" err="1">
                <a:solidFill>
                  <a:srgbClr val="3333CC"/>
                </a:solidFill>
                <a:latin typeface="+mj-lt"/>
                <a:ea typeface="+mj-ea"/>
                <a:cs typeface="+mj-cs"/>
              </a:rPr>
              <a:t>misoprostol</a:t>
            </a:r>
            <a:r>
              <a:rPr lang="es-ES" sz="1600" dirty="0">
                <a:solidFill>
                  <a:srgbClr val="3333CC"/>
                </a:solidFill>
                <a:latin typeface="+mj-lt"/>
                <a:ea typeface="+mj-ea"/>
                <a:cs typeface="+mj-cs"/>
              </a:rPr>
              <a:t> o a alguno de los excipientes de los </a:t>
            </a:r>
            <a:r>
              <a:rPr lang="en-US" sz="1600" dirty="0" err="1">
                <a:solidFill>
                  <a:srgbClr val="3333CC"/>
                </a:solidFill>
                <a:latin typeface="+mj-lt"/>
                <a:ea typeface="+mj-ea"/>
                <a:cs typeface="+mj-cs"/>
              </a:rPr>
              <a:t>comprimidos</a:t>
            </a:r>
            <a:endParaRPr lang="en-US" sz="1600" dirty="0">
              <a:solidFill>
                <a:srgbClr val="3333CC"/>
              </a:solidFill>
              <a:latin typeface="+mj-lt"/>
              <a:ea typeface="+mj-ea"/>
              <a:cs typeface="+mj-cs"/>
            </a:endParaRPr>
          </a:p>
          <a:p>
            <a:pPr marL="285750" indent="-285750">
              <a:buFont typeface="Wingdings" pitchFamily="2" charset="2"/>
              <a:buChar char="Ø"/>
            </a:pPr>
            <a:r>
              <a:rPr lang="es-ES" sz="1600" dirty="0">
                <a:solidFill>
                  <a:srgbClr val="3333CC"/>
                </a:solidFill>
                <a:latin typeface="+mj-lt"/>
                <a:ea typeface="+mj-ea"/>
                <a:cs typeface="+mj-cs"/>
              </a:rPr>
              <a:t>Pacientes en las que no esté indicado el parto por vía vaginal tales como pacientes con </a:t>
            </a:r>
            <a:r>
              <a:rPr lang="es-ES" sz="1600" dirty="0" smtClean="0">
                <a:solidFill>
                  <a:srgbClr val="3333CC"/>
                </a:solidFill>
                <a:latin typeface="+mj-lt"/>
                <a:ea typeface="+mj-ea"/>
                <a:cs typeface="+mj-cs"/>
              </a:rPr>
              <a:t>placenta previa o herpes genital activo</a:t>
            </a:r>
            <a:endParaRPr lang="es-ES" sz="1600" dirty="0">
              <a:solidFill>
                <a:srgbClr val="3333CC"/>
              </a:solidFill>
              <a:latin typeface="+mj-lt"/>
              <a:ea typeface="+mj-ea"/>
              <a:cs typeface="+mj-cs"/>
            </a:endParaRPr>
          </a:p>
          <a:p>
            <a:pPr marL="285750" indent="-285750">
              <a:buFont typeface="Wingdings" pitchFamily="2" charset="2"/>
              <a:buChar char="Ø"/>
            </a:pPr>
            <a:r>
              <a:rPr lang="es-ES" sz="1600" dirty="0">
                <a:solidFill>
                  <a:srgbClr val="3333CC"/>
                </a:solidFill>
                <a:latin typeface="+mj-lt"/>
                <a:ea typeface="+mj-ea"/>
                <a:cs typeface="+mj-cs"/>
              </a:rPr>
              <a:t>Administración simultánea de </a:t>
            </a:r>
            <a:r>
              <a:rPr lang="es-ES" sz="1600" dirty="0" err="1">
                <a:solidFill>
                  <a:srgbClr val="3333CC"/>
                </a:solidFill>
                <a:latin typeface="+mj-lt"/>
                <a:ea typeface="+mj-ea"/>
                <a:cs typeface="+mj-cs"/>
              </a:rPr>
              <a:t>oxitocina</a:t>
            </a:r>
            <a:r>
              <a:rPr lang="es-ES" sz="1600" dirty="0">
                <a:solidFill>
                  <a:srgbClr val="3333CC"/>
                </a:solidFill>
                <a:latin typeface="+mj-lt"/>
                <a:ea typeface="+mj-ea"/>
                <a:cs typeface="+mj-cs"/>
              </a:rPr>
              <a:t> y otros estimulantes de las contracciones uterinas. </a:t>
            </a:r>
          </a:p>
          <a:p>
            <a:pPr marL="285750" indent="-285750">
              <a:buFont typeface="Wingdings" pitchFamily="2" charset="2"/>
              <a:buChar char="Ø"/>
            </a:pPr>
            <a:r>
              <a:rPr lang="en-US" sz="1600" dirty="0">
                <a:solidFill>
                  <a:srgbClr val="3333CC"/>
                </a:solidFill>
                <a:latin typeface="+mj-lt"/>
                <a:ea typeface="+mj-ea"/>
                <a:cs typeface="+mj-cs"/>
              </a:rPr>
              <a:t>No se </a:t>
            </a:r>
            <a:r>
              <a:rPr lang="en-US" sz="1600" dirty="0" err="1">
                <a:solidFill>
                  <a:srgbClr val="3333CC"/>
                </a:solidFill>
                <a:latin typeface="+mj-lt"/>
                <a:ea typeface="+mj-ea"/>
                <a:cs typeface="+mj-cs"/>
              </a:rPr>
              <a:t>deberá</a:t>
            </a:r>
            <a:r>
              <a:rPr lang="en-US" sz="1600" dirty="0">
                <a:solidFill>
                  <a:srgbClr val="3333CC"/>
                </a:solidFill>
                <a:latin typeface="+mj-lt"/>
                <a:ea typeface="+mj-ea"/>
                <a:cs typeface="+mj-cs"/>
              </a:rPr>
              <a:t> </a:t>
            </a:r>
            <a:r>
              <a:rPr lang="en-US" sz="1600" dirty="0" err="1">
                <a:solidFill>
                  <a:srgbClr val="3333CC"/>
                </a:solidFill>
                <a:latin typeface="+mj-lt"/>
                <a:ea typeface="+mj-ea"/>
                <a:cs typeface="+mj-cs"/>
              </a:rPr>
              <a:t>administrar</a:t>
            </a:r>
            <a:r>
              <a:rPr lang="en-US" sz="1600" dirty="0">
                <a:solidFill>
                  <a:srgbClr val="3333CC"/>
                </a:solidFill>
                <a:latin typeface="+mj-lt"/>
                <a:ea typeface="+mj-ea"/>
                <a:cs typeface="+mj-cs"/>
              </a:rPr>
              <a:t> en </a:t>
            </a:r>
            <a:r>
              <a:rPr lang="en-US" sz="1600" dirty="0" err="1">
                <a:solidFill>
                  <a:srgbClr val="3333CC"/>
                </a:solidFill>
                <a:latin typeface="+mj-lt"/>
                <a:ea typeface="+mj-ea"/>
                <a:cs typeface="+mj-cs"/>
              </a:rPr>
              <a:t>pacientes</a:t>
            </a:r>
            <a:r>
              <a:rPr lang="en-US" sz="1600" dirty="0">
                <a:solidFill>
                  <a:srgbClr val="3333CC"/>
                </a:solidFill>
                <a:latin typeface="+mj-lt"/>
                <a:ea typeface="+mj-ea"/>
                <a:cs typeface="+mj-cs"/>
              </a:rPr>
              <a:t> con </a:t>
            </a:r>
            <a:r>
              <a:rPr lang="en-US" sz="1600" dirty="0" err="1">
                <a:solidFill>
                  <a:srgbClr val="3333CC"/>
                </a:solidFill>
                <a:latin typeface="+mj-lt"/>
                <a:ea typeface="+mj-ea"/>
                <a:cs typeface="+mj-cs"/>
              </a:rPr>
              <a:t>factores</a:t>
            </a:r>
            <a:r>
              <a:rPr lang="en-US" sz="1600" dirty="0">
                <a:solidFill>
                  <a:srgbClr val="3333CC"/>
                </a:solidFill>
                <a:latin typeface="+mj-lt"/>
                <a:ea typeface="+mj-ea"/>
                <a:cs typeface="+mj-cs"/>
              </a:rPr>
              <a:t> de </a:t>
            </a:r>
            <a:r>
              <a:rPr lang="en-US" sz="1600" dirty="0" err="1">
                <a:solidFill>
                  <a:srgbClr val="3333CC"/>
                </a:solidFill>
                <a:latin typeface="+mj-lt"/>
                <a:ea typeface="+mj-ea"/>
                <a:cs typeface="+mj-cs"/>
              </a:rPr>
              <a:t>riesgo</a:t>
            </a:r>
            <a:r>
              <a:rPr lang="en-US" sz="1600" dirty="0">
                <a:solidFill>
                  <a:srgbClr val="3333CC"/>
                </a:solidFill>
                <a:latin typeface="+mj-lt"/>
                <a:ea typeface="+mj-ea"/>
                <a:cs typeface="+mj-cs"/>
              </a:rPr>
              <a:t> de </a:t>
            </a:r>
            <a:r>
              <a:rPr lang="en-US" sz="1600" dirty="0" err="1">
                <a:solidFill>
                  <a:srgbClr val="3333CC"/>
                </a:solidFill>
                <a:latin typeface="+mj-lt"/>
                <a:ea typeface="+mj-ea"/>
                <a:cs typeface="+mj-cs"/>
              </a:rPr>
              <a:t>presentar</a:t>
            </a:r>
            <a:r>
              <a:rPr lang="en-US" sz="1600" dirty="0">
                <a:solidFill>
                  <a:srgbClr val="3333CC"/>
                </a:solidFill>
                <a:latin typeface="+mj-lt"/>
                <a:ea typeface="+mj-ea"/>
                <a:cs typeface="+mj-cs"/>
              </a:rPr>
              <a:t> </a:t>
            </a:r>
            <a:r>
              <a:rPr lang="en-US" sz="1600" dirty="0" err="1">
                <a:solidFill>
                  <a:srgbClr val="3333CC"/>
                </a:solidFill>
                <a:latin typeface="+mj-lt"/>
                <a:ea typeface="+mj-ea"/>
                <a:cs typeface="+mj-cs"/>
              </a:rPr>
              <a:t>embolismo</a:t>
            </a:r>
            <a:r>
              <a:rPr lang="en-US" sz="1600" dirty="0">
                <a:solidFill>
                  <a:srgbClr val="3333CC"/>
                </a:solidFill>
                <a:latin typeface="+mj-lt"/>
                <a:ea typeface="+mj-ea"/>
                <a:cs typeface="+mj-cs"/>
              </a:rPr>
              <a:t> de </a:t>
            </a:r>
            <a:r>
              <a:rPr lang="en-US" sz="1600" dirty="0" err="1">
                <a:solidFill>
                  <a:srgbClr val="3333CC"/>
                </a:solidFill>
                <a:latin typeface="+mj-lt"/>
                <a:ea typeface="+mj-ea"/>
                <a:cs typeface="+mj-cs"/>
              </a:rPr>
              <a:t>líquido</a:t>
            </a:r>
            <a:r>
              <a:rPr lang="en-US" sz="1600" dirty="0">
                <a:solidFill>
                  <a:srgbClr val="3333CC"/>
                </a:solidFill>
                <a:latin typeface="+mj-lt"/>
                <a:ea typeface="+mj-ea"/>
                <a:cs typeface="+mj-cs"/>
              </a:rPr>
              <a:t> </a:t>
            </a:r>
            <a:r>
              <a:rPr lang="pt-BR" sz="1600" dirty="0">
                <a:solidFill>
                  <a:srgbClr val="3333CC"/>
                </a:solidFill>
                <a:latin typeface="+mj-lt"/>
                <a:ea typeface="+mj-ea"/>
                <a:cs typeface="+mj-cs"/>
              </a:rPr>
              <a:t>amniótico, </a:t>
            </a:r>
            <a:r>
              <a:rPr lang="pt-BR" sz="1600" dirty="0" err="1">
                <a:solidFill>
                  <a:srgbClr val="3333CC"/>
                </a:solidFill>
                <a:latin typeface="+mj-lt"/>
                <a:ea typeface="+mj-ea"/>
                <a:cs typeface="+mj-cs"/>
              </a:rPr>
              <a:t>preeclampsia</a:t>
            </a:r>
            <a:r>
              <a:rPr lang="pt-BR" sz="1600" dirty="0">
                <a:solidFill>
                  <a:srgbClr val="3333CC"/>
                </a:solidFill>
                <a:latin typeface="+mj-lt"/>
                <a:ea typeface="+mj-ea"/>
                <a:cs typeface="+mj-cs"/>
              </a:rPr>
              <a:t> grave o eclampsia</a:t>
            </a:r>
            <a:endParaRPr lang="en-US" sz="1600" dirty="0">
              <a:solidFill>
                <a:srgbClr val="3333CC"/>
              </a:solidFill>
              <a:latin typeface="+mj-lt"/>
              <a:ea typeface="+mj-ea"/>
              <a:cs typeface="+mj-cs"/>
            </a:endParaRPr>
          </a:p>
          <a:p>
            <a:pPr marL="342900" indent="-342900">
              <a:buFont typeface="+mj-lt"/>
              <a:buAutoNum type="arabicPeriod"/>
            </a:pPr>
            <a:endParaRPr lang="es-ES" dirty="0"/>
          </a:p>
          <a:p>
            <a:endParaRPr lang="en-US" dirty="0" smtClean="0"/>
          </a:p>
        </p:txBody>
      </p:sp>
      <p:sp>
        <p:nvSpPr>
          <p:cNvPr id="5" name="1 Título"/>
          <p:cNvSpPr txBox="1">
            <a:spLocks/>
          </p:cNvSpPr>
          <p:nvPr/>
        </p:nvSpPr>
        <p:spPr bwMode="auto">
          <a:xfrm>
            <a:off x="-252536" y="777900"/>
            <a:ext cx="5688632" cy="562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a:solidFill>
                  <a:srgbClr val="990099"/>
                </a:solidFill>
                <a:latin typeface="Candara" pitchFamily="34" charset="0"/>
                <a:ea typeface="+mj-ea"/>
                <a:cs typeface="+mj-cs"/>
              </a:defRPr>
            </a:lvl1pPr>
            <a:lvl2pPr algn="ctr" rtl="0" fontAlgn="base">
              <a:spcBef>
                <a:spcPct val="0"/>
              </a:spcBef>
              <a:spcAft>
                <a:spcPct val="0"/>
              </a:spcAft>
              <a:defRPr sz="3600" b="1">
                <a:solidFill>
                  <a:srgbClr val="3333CC"/>
                </a:solidFill>
                <a:latin typeface="Times New Roman" pitchFamily="18" charset="0"/>
              </a:defRPr>
            </a:lvl2pPr>
            <a:lvl3pPr algn="ctr" rtl="0" fontAlgn="base">
              <a:spcBef>
                <a:spcPct val="0"/>
              </a:spcBef>
              <a:spcAft>
                <a:spcPct val="0"/>
              </a:spcAft>
              <a:defRPr sz="3600" b="1">
                <a:solidFill>
                  <a:srgbClr val="3333CC"/>
                </a:solidFill>
                <a:latin typeface="Times New Roman" pitchFamily="18" charset="0"/>
              </a:defRPr>
            </a:lvl3pPr>
            <a:lvl4pPr algn="ctr" rtl="0" fontAlgn="base">
              <a:spcBef>
                <a:spcPct val="0"/>
              </a:spcBef>
              <a:spcAft>
                <a:spcPct val="0"/>
              </a:spcAft>
              <a:defRPr sz="3600" b="1">
                <a:solidFill>
                  <a:srgbClr val="3333CC"/>
                </a:solidFill>
                <a:latin typeface="Times New Roman" pitchFamily="18" charset="0"/>
              </a:defRPr>
            </a:lvl4pPr>
            <a:lvl5pPr algn="ctr" rtl="0" fontAlgn="base">
              <a:spcBef>
                <a:spcPct val="0"/>
              </a:spcBef>
              <a:spcAft>
                <a:spcPct val="0"/>
              </a:spcAft>
              <a:defRPr sz="3600" b="1">
                <a:solidFill>
                  <a:srgbClr val="3333CC"/>
                </a:solidFill>
                <a:latin typeface="Times New Roman" pitchFamily="18" charset="0"/>
              </a:defRPr>
            </a:lvl5pPr>
            <a:lvl6pPr marL="457200" algn="ctr" rtl="0" fontAlgn="base">
              <a:spcBef>
                <a:spcPct val="0"/>
              </a:spcBef>
              <a:spcAft>
                <a:spcPct val="0"/>
              </a:spcAft>
              <a:defRPr sz="3600" b="1">
                <a:solidFill>
                  <a:srgbClr val="3333CC"/>
                </a:solidFill>
                <a:latin typeface="Times New Roman" pitchFamily="18" charset="0"/>
              </a:defRPr>
            </a:lvl6pPr>
            <a:lvl7pPr marL="914400" algn="ctr" rtl="0" fontAlgn="base">
              <a:spcBef>
                <a:spcPct val="0"/>
              </a:spcBef>
              <a:spcAft>
                <a:spcPct val="0"/>
              </a:spcAft>
              <a:defRPr sz="3600" b="1">
                <a:solidFill>
                  <a:srgbClr val="3333CC"/>
                </a:solidFill>
                <a:latin typeface="Times New Roman" pitchFamily="18" charset="0"/>
              </a:defRPr>
            </a:lvl7pPr>
            <a:lvl8pPr marL="1371600" algn="ctr" rtl="0" fontAlgn="base">
              <a:spcBef>
                <a:spcPct val="0"/>
              </a:spcBef>
              <a:spcAft>
                <a:spcPct val="0"/>
              </a:spcAft>
              <a:defRPr sz="3600" b="1">
                <a:solidFill>
                  <a:srgbClr val="3333CC"/>
                </a:solidFill>
                <a:latin typeface="Times New Roman" pitchFamily="18" charset="0"/>
              </a:defRPr>
            </a:lvl8pPr>
            <a:lvl9pPr marL="1828800" algn="ctr" rtl="0" fontAlgn="base">
              <a:spcBef>
                <a:spcPct val="0"/>
              </a:spcBef>
              <a:spcAft>
                <a:spcPct val="0"/>
              </a:spcAft>
              <a:defRPr sz="3600" b="1">
                <a:solidFill>
                  <a:srgbClr val="3333CC"/>
                </a:solidFill>
                <a:latin typeface="Times New Roman" pitchFamily="18" charset="0"/>
              </a:defRPr>
            </a:lvl9pPr>
          </a:lstStyle>
          <a:p>
            <a:r>
              <a:rPr lang="es-ES" dirty="0">
                <a:solidFill>
                  <a:schemeClr val="accent3"/>
                </a:solidFill>
                <a:latin typeface="+mj-lt"/>
              </a:rPr>
              <a:t>CONTRAINDICACIONES</a:t>
            </a:r>
            <a:endParaRPr lang="en-US" dirty="0">
              <a:solidFill>
                <a:schemeClr val="accent3"/>
              </a:solidFill>
              <a:latin typeface="+mj-lt"/>
            </a:endParaRPr>
          </a:p>
        </p:txBody>
      </p:sp>
      <p:sp>
        <p:nvSpPr>
          <p:cNvPr id="6" name="5 CuadroTexto"/>
          <p:cNvSpPr txBox="1"/>
          <p:nvPr/>
        </p:nvSpPr>
        <p:spPr>
          <a:xfrm>
            <a:off x="1043608" y="6444044"/>
            <a:ext cx="4680520" cy="369332"/>
          </a:xfrm>
          <a:prstGeom prst="rect">
            <a:avLst/>
          </a:prstGeom>
          <a:noFill/>
        </p:spPr>
        <p:txBody>
          <a:bodyPr wrap="square" rtlCol="0">
            <a:spAutoFit/>
          </a:bodyPr>
          <a:lstStyle/>
          <a:p>
            <a:r>
              <a:rPr lang="es-ES" sz="1200" dirty="0" smtClean="0"/>
              <a:t>Ficha técnica de </a:t>
            </a:r>
            <a:r>
              <a:rPr lang="es-ES" sz="1200" dirty="0" err="1" smtClean="0"/>
              <a:t>Misofar</a:t>
            </a:r>
            <a:r>
              <a:rPr lang="es-ES" sz="1200" dirty="0" smtClean="0"/>
              <a:t> 25 </a:t>
            </a:r>
            <a:r>
              <a:rPr lang="es-ES" sz="1200" dirty="0" err="1" smtClean="0"/>
              <a:t>mcg</a:t>
            </a:r>
            <a:r>
              <a:rPr lang="es-ES" sz="1200" dirty="0" smtClean="0"/>
              <a:t> comprimidos vaginales</a:t>
            </a:r>
            <a:r>
              <a:rPr lang="es-ES" dirty="0" smtClean="0"/>
              <a:t>.</a:t>
            </a:r>
            <a:endParaRPr lang="en-US" dirty="0"/>
          </a:p>
        </p:txBody>
      </p:sp>
    </p:spTree>
    <p:extLst>
      <p:ext uri="{BB962C8B-B14F-4D97-AF65-F5344CB8AC3E}">
        <p14:creationId xmlns="" xmlns:p14="http://schemas.microsoft.com/office/powerpoint/2010/main" val="4096507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1340768"/>
            <a:ext cx="7992888" cy="6340197"/>
          </a:xfrm>
          <a:prstGeom prst="rect">
            <a:avLst/>
          </a:prstGeom>
          <a:noFill/>
        </p:spPr>
        <p:txBody>
          <a:bodyPr wrap="square" rtlCol="0">
            <a:spAutoFit/>
          </a:bodyPr>
          <a:lstStyle/>
          <a:p>
            <a:r>
              <a:rPr lang="es-ES" dirty="0" err="1">
                <a:solidFill>
                  <a:srgbClr val="3333CC"/>
                </a:solidFill>
                <a:latin typeface="+mj-lt"/>
                <a:ea typeface="+mj-ea"/>
                <a:cs typeface="+mj-cs"/>
              </a:rPr>
              <a:t>Misofar</a:t>
            </a:r>
            <a:r>
              <a:rPr lang="es-ES" dirty="0">
                <a:solidFill>
                  <a:srgbClr val="3333CC"/>
                </a:solidFill>
                <a:latin typeface="+mj-lt"/>
                <a:ea typeface="+mj-ea"/>
                <a:cs typeface="+mj-cs"/>
              </a:rPr>
              <a:t> 25, al igual que otros agentes </a:t>
            </a:r>
            <a:r>
              <a:rPr lang="es-ES" dirty="0" err="1">
                <a:solidFill>
                  <a:srgbClr val="3333CC"/>
                </a:solidFill>
                <a:latin typeface="+mj-lt"/>
                <a:ea typeface="+mj-ea"/>
                <a:cs typeface="+mj-cs"/>
              </a:rPr>
              <a:t>uterotónicos</a:t>
            </a:r>
            <a:r>
              <a:rPr lang="es-ES" dirty="0">
                <a:solidFill>
                  <a:srgbClr val="3333CC"/>
                </a:solidFill>
                <a:latin typeface="+mj-lt"/>
                <a:ea typeface="+mj-ea"/>
                <a:cs typeface="+mj-cs"/>
              </a:rPr>
              <a:t> potentes, deberá ser utilizado siguiendo una estricta observación de la dosis y régimen recomendado. Asimismo, debe ser utilizado únicamente en centros hospitalarios con acceso a cuidados intensivos y cirugía de urgencia</a:t>
            </a:r>
          </a:p>
          <a:p>
            <a:endParaRPr lang="es-ES" dirty="0">
              <a:solidFill>
                <a:srgbClr val="3333CC"/>
              </a:solidFill>
              <a:latin typeface="+mj-lt"/>
              <a:ea typeface="+mj-ea"/>
              <a:cs typeface="+mj-cs"/>
            </a:endParaRPr>
          </a:p>
          <a:p>
            <a:r>
              <a:rPr lang="es-ES" dirty="0">
                <a:solidFill>
                  <a:srgbClr val="3333CC"/>
                </a:solidFill>
                <a:latin typeface="+mj-lt"/>
                <a:ea typeface="+mj-ea"/>
                <a:cs typeface="+mj-cs"/>
              </a:rPr>
              <a:t>Deberían tenerse en cuenta las siguientes advertencias:</a:t>
            </a:r>
          </a:p>
          <a:p>
            <a:endParaRPr lang="es-ES" dirty="0">
              <a:solidFill>
                <a:srgbClr val="3333CC"/>
              </a:solidFill>
              <a:latin typeface="+mj-lt"/>
              <a:ea typeface="+mj-ea"/>
              <a:cs typeface="+mj-cs"/>
            </a:endParaRPr>
          </a:p>
          <a:p>
            <a:pPr marL="342900" indent="-342900">
              <a:buAutoNum type="alphaLcParenR"/>
            </a:pPr>
            <a:r>
              <a:rPr lang="es-ES" b="1" dirty="0">
                <a:solidFill>
                  <a:srgbClr val="FF0000"/>
                </a:solidFill>
                <a:latin typeface="+mj-lt"/>
                <a:ea typeface="+mj-ea"/>
                <a:cs typeface="+mj-cs"/>
              </a:rPr>
              <a:t>Antes y durante su utilización deberán ser cuidadosamente monitorizados, </a:t>
            </a:r>
            <a:r>
              <a:rPr lang="es-ES" dirty="0">
                <a:solidFill>
                  <a:srgbClr val="3333CC"/>
                </a:solidFill>
                <a:latin typeface="+mj-lt"/>
                <a:ea typeface="+mj-ea"/>
                <a:cs typeface="+mj-cs"/>
              </a:rPr>
              <a:t>la actividad uterina, el estado fetal y las características del cérvix (dilatación y </a:t>
            </a:r>
            <a:r>
              <a:rPr lang="es-ES" dirty="0" err="1">
                <a:solidFill>
                  <a:srgbClr val="3333CC"/>
                </a:solidFill>
                <a:latin typeface="+mj-lt"/>
                <a:ea typeface="+mj-ea"/>
                <a:cs typeface="+mj-cs"/>
              </a:rPr>
              <a:t>borramiento</a:t>
            </a:r>
            <a:r>
              <a:rPr lang="es-ES" dirty="0">
                <a:solidFill>
                  <a:srgbClr val="3333CC"/>
                </a:solidFill>
                <a:latin typeface="+mj-lt"/>
                <a:ea typeface="+mj-ea"/>
                <a:cs typeface="+mj-cs"/>
              </a:rPr>
              <a:t>), bien mediante auscultación o por monitorización fetal electrónica.</a:t>
            </a:r>
          </a:p>
          <a:p>
            <a:endParaRPr lang="es-ES" dirty="0">
              <a:solidFill>
                <a:srgbClr val="3333CC"/>
              </a:solidFill>
              <a:latin typeface="+mj-lt"/>
              <a:ea typeface="+mj-ea"/>
              <a:cs typeface="+mj-cs"/>
            </a:endParaRPr>
          </a:p>
          <a:p>
            <a:pPr marL="342900" indent="-342900">
              <a:buAutoNum type="alphaLcParenR"/>
            </a:pPr>
            <a:r>
              <a:rPr lang="es-ES" dirty="0">
                <a:solidFill>
                  <a:srgbClr val="3333CC"/>
                </a:solidFill>
                <a:latin typeface="+mj-lt"/>
                <a:ea typeface="+mj-ea"/>
                <a:cs typeface="+mj-cs"/>
              </a:rPr>
              <a:t> </a:t>
            </a:r>
            <a:r>
              <a:rPr lang="es-ES" b="1" dirty="0">
                <a:solidFill>
                  <a:srgbClr val="FF0000"/>
                </a:solidFill>
                <a:latin typeface="+mj-lt"/>
                <a:ea typeface="+mj-ea"/>
                <a:cs typeface="+mj-cs"/>
              </a:rPr>
              <a:t>Durante la utilización de este fármaco se debe realizar la monitorización electrónica continua de la actividad uterina y del ritmo cardiaco del feto. </a:t>
            </a:r>
            <a:r>
              <a:rPr lang="es-ES" dirty="0">
                <a:solidFill>
                  <a:srgbClr val="3333CC"/>
                </a:solidFill>
                <a:latin typeface="+mj-lt"/>
                <a:ea typeface="+mj-ea"/>
                <a:cs typeface="+mj-cs"/>
              </a:rPr>
              <a:t>En el caso de que las pacientes desarrollaran </a:t>
            </a:r>
            <a:r>
              <a:rPr lang="es-ES" dirty="0" err="1">
                <a:solidFill>
                  <a:srgbClr val="3333CC"/>
                </a:solidFill>
                <a:latin typeface="+mj-lt"/>
                <a:ea typeface="+mj-ea"/>
                <a:cs typeface="+mj-cs"/>
              </a:rPr>
              <a:t>hipercontractilidad</a:t>
            </a:r>
            <a:r>
              <a:rPr lang="es-ES" dirty="0">
                <a:solidFill>
                  <a:srgbClr val="3333CC"/>
                </a:solidFill>
                <a:latin typeface="+mj-lt"/>
                <a:ea typeface="+mj-ea"/>
                <a:cs typeface="+mj-cs"/>
              </a:rPr>
              <a:t> o hipertonía uterina, o si el ritmo cardiaco del feto no fuera el adecuado, deberá procederse de modo que no suponga un riesgo ni para la madre ni para el feto. Al igual que ocurre con otros agentes </a:t>
            </a:r>
            <a:r>
              <a:rPr lang="es-ES" dirty="0" err="1">
                <a:solidFill>
                  <a:srgbClr val="3333CC"/>
                </a:solidFill>
                <a:latin typeface="+mj-lt"/>
                <a:ea typeface="+mj-ea"/>
                <a:cs typeface="+mj-cs"/>
              </a:rPr>
              <a:t>uterotónicos</a:t>
            </a:r>
            <a:r>
              <a:rPr lang="es-ES" dirty="0">
                <a:solidFill>
                  <a:srgbClr val="3333CC"/>
                </a:solidFill>
                <a:latin typeface="+mj-lt"/>
                <a:ea typeface="+mj-ea"/>
                <a:cs typeface="+mj-cs"/>
              </a:rPr>
              <a:t>, debe considerarse el riesgo de ruptura del útero.</a:t>
            </a:r>
          </a:p>
          <a:p>
            <a:pPr marL="342900" indent="-342900">
              <a:buAutoNum type="alphaLcParenR"/>
            </a:pPr>
            <a:endParaRPr lang="es-ES" sz="1600" dirty="0"/>
          </a:p>
          <a:p>
            <a:pPr marL="342900" indent="-342900">
              <a:buAutoNum type="alphaLcParenR"/>
            </a:pPr>
            <a:endParaRPr lang="es-ES" sz="1600" dirty="0" smtClean="0"/>
          </a:p>
          <a:p>
            <a:pPr marL="342900" indent="-342900">
              <a:buAutoNum type="alphaLcParenR"/>
            </a:pPr>
            <a:endParaRPr lang="es-ES" sz="1600" dirty="0"/>
          </a:p>
          <a:p>
            <a:endParaRPr lang="es-ES" sz="1600" dirty="0"/>
          </a:p>
        </p:txBody>
      </p:sp>
      <p:sp>
        <p:nvSpPr>
          <p:cNvPr id="3" name="2 CuadroTexto"/>
          <p:cNvSpPr txBox="1"/>
          <p:nvPr/>
        </p:nvSpPr>
        <p:spPr>
          <a:xfrm>
            <a:off x="1907704" y="6444044"/>
            <a:ext cx="4680520" cy="369332"/>
          </a:xfrm>
          <a:prstGeom prst="rect">
            <a:avLst/>
          </a:prstGeom>
          <a:noFill/>
        </p:spPr>
        <p:txBody>
          <a:bodyPr wrap="square" rtlCol="0">
            <a:spAutoFit/>
          </a:bodyPr>
          <a:lstStyle/>
          <a:p>
            <a:r>
              <a:rPr lang="es-ES" sz="1200" dirty="0" smtClean="0"/>
              <a:t>Ficha técnica de </a:t>
            </a:r>
            <a:r>
              <a:rPr lang="es-ES" sz="1200" dirty="0" err="1" smtClean="0"/>
              <a:t>Misofar</a:t>
            </a:r>
            <a:r>
              <a:rPr lang="es-ES" sz="1200" dirty="0" smtClean="0"/>
              <a:t> 25 </a:t>
            </a:r>
            <a:r>
              <a:rPr lang="es-ES" sz="1200" dirty="0" err="1" smtClean="0"/>
              <a:t>mcg</a:t>
            </a:r>
            <a:r>
              <a:rPr lang="es-ES" sz="1200" dirty="0" smtClean="0"/>
              <a:t> comprimidos vaginales</a:t>
            </a:r>
            <a:r>
              <a:rPr lang="es-ES" dirty="0" smtClean="0"/>
              <a:t>.</a:t>
            </a:r>
            <a:endParaRPr lang="en-US" dirty="0"/>
          </a:p>
        </p:txBody>
      </p:sp>
      <p:sp>
        <p:nvSpPr>
          <p:cNvPr id="4" name="1 Título"/>
          <p:cNvSpPr txBox="1">
            <a:spLocks/>
          </p:cNvSpPr>
          <p:nvPr/>
        </p:nvSpPr>
        <p:spPr bwMode="auto">
          <a:xfrm>
            <a:off x="-108520" y="705892"/>
            <a:ext cx="6840760" cy="562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a:solidFill>
                  <a:srgbClr val="990099"/>
                </a:solidFill>
                <a:latin typeface="Candara" pitchFamily="34" charset="0"/>
                <a:ea typeface="+mj-ea"/>
                <a:cs typeface="+mj-cs"/>
              </a:defRPr>
            </a:lvl1pPr>
            <a:lvl2pPr algn="ctr" rtl="0" fontAlgn="base">
              <a:spcBef>
                <a:spcPct val="0"/>
              </a:spcBef>
              <a:spcAft>
                <a:spcPct val="0"/>
              </a:spcAft>
              <a:defRPr sz="3600" b="1">
                <a:solidFill>
                  <a:srgbClr val="3333CC"/>
                </a:solidFill>
                <a:latin typeface="Times New Roman" pitchFamily="18" charset="0"/>
              </a:defRPr>
            </a:lvl2pPr>
            <a:lvl3pPr algn="ctr" rtl="0" fontAlgn="base">
              <a:spcBef>
                <a:spcPct val="0"/>
              </a:spcBef>
              <a:spcAft>
                <a:spcPct val="0"/>
              </a:spcAft>
              <a:defRPr sz="3600" b="1">
                <a:solidFill>
                  <a:srgbClr val="3333CC"/>
                </a:solidFill>
                <a:latin typeface="Times New Roman" pitchFamily="18" charset="0"/>
              </a:defRPr>
            </a:lvl3pPr>
            <a:lvl4pPr algn="ctr" rtl="0" fontAlgn="base">
              <a:spcBef>
                <a:spcPct val="0"/>
              </a:spcBef>
              <a:spcAft>
                <a:spcPct val="0"/>
              </a:spcAft>
              <a:defRPr sz="3600" b="1">
                <a:solidFill>
                  <a:srgbClr val="3333CC"/>
                </a:solidFill>
                <a:latin typeface="Times New Roman" pitchFamily="18" charset="0"/>
              </a:defRPr>
            </a:lvl4pPr>
            <a:lvl5pPr algn="ctr" rtl="0" fontAlgn="base">
              <a:spcBef>
                <a:spcPct val="0"/>
              </a:spcBef>
              <a:spcAft>
                <a:spcPct val="0"/>
              </a:spcAft>
              <a:defRPr sz="3600" b="1">
                <a:solidFill>
                  <a:srgbClr val="3333CC"/>
                </a:solidFill>
                <a:latin typeface="Times New Roman" pitchFamily="18" charset="0"/>
              </a:defRPr>
            </a:lvl5pPr>
            <a:lvl6pPr marL="457200" algn="ctr" rtl="0" fontAlgn="base">
              <a:spcBef>
                <a:spcPct val="0"/>
              </a:spcBef>
              <a:spcAft>
                <a:spcPct val="0"/>
              </a:spcAft>
              <a:defRPr sz="3600" b="1">
                <a:solidFill>
                  <a:srgbClr val="3333CC"/>
                </a:solidFill>
                <a:latin typeface="Times New Roman" pitchFamily="18" charset="0"/>
              </a:defRPr>
            </a:lvl6pPr>
            <a:lvl7pPr marL="914400" algn="ctr" rtl="0" fontAlgn="base">
              <a:spcBef>
                <a:spcPct val="0"/>
              </a:spcBef>
              <a:spcAft>
                <a:spcPct val="0"/>
              </a:spcAft>
              <a:defRPr sz="3600" b="1">
                <a:solidFill>
                  <a:srgbClr val="3333CC"/>
                </a:solidFill>
                <a:latin typeface="Times New Roman" pitchFamily="18" charset="0"/>
              </a:defRPr>
            </a:lvl7pPr>
            <a:lvl8pPr marL="1371600" algn="ctr" rtl="0" fontAlgn="base">
              <a:spcBef>
                <a:spcPct val="0"/>
              </a:spcBef>
              <a:spcAft>
                <a:spcPct val="0"/>
              </a:spcAft>
              <a:defRPr sz="3600" b="1">
                <a:solidFill>
                  <a:srgbClr val="3333CC"/>
                </a:solidFill>
                <a:latin typeface="Times New Roman" pitchFamily="18" charset="0"/>
              </a:defRPr>
            </a:lvl8pPr>
            <a:lvl9pPr marL="1828800" algn="ctr" rtl="0" fontAlgn="base">
              <a:spcBef>
                <a:spcPct val="0"/>
              </a:spcBef>
              <a:spcAft>
                <a:spcPct val="0"/>
              </a:spcAft>
              <a:defRPr sz="3600" b="1">
                <a:solidFill>
                  <a:srgbClr val="3333CC"/>
                </a:solidFill>
                <a:latin typeface="Times New Roman" pitchFamily="18" charset="0"/>
              </a:defRPr>
            </a:lvl9pPr>
          </a:lstStyle>
          <a:p>
            <a:r>
              <a:rPr lang="es-ES" dirty="0">
                <a:solidFill>
                  <a:schemeClr val="accent3"/>
                </a:solidFill>
                <a:latin typeface="+mj-lt"/>
              </a:rPr>
              <a:t>PRECAUCIONES</a:t>
            </a:r>
            <a:r>
              <a:rPr lang="es-ES" dirty="0" smtClean="0">
                <a:solidFill>
                  <a:srgbClr val="3333CC"/>
                </a:solidFill>
                <a:latin typeface="+mj-lt"/>
              </a:rPr>
              <a:t> </a:t>
            </a:r>
            <a:r>
              <a:rPr lang="es-ES" dirty="0">
                <a:solidFill>
                  <a:schemeClr val="accent3"/>
                </a:solidFill>
                <a:latin typeface="+mj-lt"/>
              </a:rPr>
              <a:t>DE</a:t>
            </a:r>
            <a:r>
              <a:rPr lang="es-ES" dirty="0" smtClean="0">
                <a:solidFill>
                  <a:srgbClr val="3333CC"/>
                </a:solidFill>
                <a:latin typeface="+mj-lt"/>
              </a:rPr>
              <a:t> </a:t>
            </a:r>
            <a:r>
              <a:rPr lang="es-ES" dirty="0">
                <a:solidFill>
                  <a:schemeClr val="accent3"/>
                </a:solidFill>
                <a:latin typeface="+mj-lt"/>
              </a:rPr>
              <a:t>EMPLEO</a:t>
            </a:r>
            <a:endParaRPr lang="en-US" dirty="0">
              <a:solidFill>
                <a:schemeClr val="accent3"/>
              </a:solidFill>
              <a:latin typeface="+mj-lt"/>
            </a:endParaRPr>
          </a:p>
        </p:txBody>
      </p:sp>
    </p:spTree>
    <p:extLst>
      <p:ext uri="{BB962C8B-B14F-4D97-AF65-F5344CB8AC3E}">
        <p14:creationId xmlns="" xmlns:p14="http://schemas.microsoft.com/office/powerpoint/2010/main" val="379873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s-ES_tradnl" sz="1800" dirty="0" smtClean="0">
                <a:solidFill>
                  <a:srgbClr val="3333CC"/>
                </a:solidFill>
                <a:latin typeface="+mj-lt"/>
                <a:ea typeface="+mj-ea"/>
                <a:cs typeface="+mj-cs"/>
              </a:rPr>
              <a:t>Interacción con otros medicamentos y otras formas de interacción</a:t>
            </a:r>
          </a:p>
          <a:p>
            <a:pPr marL="0" indent="0">
              <a:buFont typeface="Arial" pitchFamily="34" charset="0"/>
              <a:buNone/>
              <a:defRPr/>
            </a:pPr>
            <a:endParaRPr lang="es-ES" sz="1800" dirty="0" smtClean="0">
              <a:solidFill>
                <a:srgbClr val="3333CC"/>
              </a:solidFill>
              <a:latin typeface="+mj-lt"/>
              <a:ea typeface="+mj-ea"/>
              <a:cs typeface="+mj-cs"/>
            </a:endParaRPr>
          </a:p>
          <a:p>
            <a:pPr marL="0" indent="0">
              <a:buFont typeface="Arial" pitchFamily="34" charset="0"/>
              <a:buNone/>
              <a:defRPr/>
            </a:pPr>
            <a:r>
              <a:rPr lang="es-ES" sz="1800" dirty="0" smtClean="0">
                <a:solidFill>
                  <a:srgbClr val="3333CC"/>
                </a:solidFill>
                <a:latin typeface="+mj-lt"/>
                <a:ea typeface="+mj-ea"/>
                <a:cs typeface="+mj-cs"/>
              </a:rPr>
              <a:t>-  </a:t>
            </a:r>
            <a:r>
              <a:rPr lang="es-ES" sz="2000" b="1" dirty="0" err="1" smtClean="0">
                <a:solidFill>
                  <a:srgbClr val="3333CC"/>
                </a:solidFill>
                <a:latin typeface="+mj-lt"/>
                <a:ea typeface="+mj-ea"/>
                <a:cs typeface="+mj-cs"/>
              </a:rPr>
              <a:t>Oxitocina</a:t>
            </a:r>
            <a:r>
              <a:rPr lang="es-ES" sz="2000" b="1" dirty="0" smtClean="0">
                <a:solidFill>
                  <a:srgbClr val="3333CC"/>
                </a:solidFill>
                <a:latin typeface="+mj-lt"/>
                <a:ea typeface="+mj-ea"/>
                <a:cs typeface="+mj-cs"/>
              </a:rPr>
              <a:t>:</a:t>
            </a:r>
            <a:r>
              <a:rPr lang="es-ES" sz="1800" dirty="0" smtClean="0">
                <a:solidFill>
                  <a:srgbClr val="3333CC"/>
                </a:solidFill>
                <a:latin typeface="+mj-lt"/>
                <a:ea typeface="+mj-ea"/>
                <a:cs typeface="+mj-cs"/>
              </a:rPr>
              <a:t> </a:t>
            </a:r>
            <a:r>
              <a:rPr lang="es-ES" sz="1800" b="1" dirty="0" smtClean="0">
                <a:solidFill>
                  <a:srgbClr val="FF0000"/>
                </a:solidFill>
                <a:latin typeface="+mj-lt"/>
                <a:ea typeface="+mj-ea"/>
                <a:cs typeface="+mj-cs"/>
              </a:rPr>
              <a:t>El </a:t>
            </a:r>
            <a:r>
              <a:rPr lang="es-ES" sz="1800" b="1" dirty="0" err="1" smtClean="0">
                <a:solidFill>
                  <a:srgbClr val="FF0000"/>
                </a:solidFill>
                <a:latin typeface="+mj-lt"/>
                <a:ea typeface="+mj-ea"/>
                <a:cs typeface="+mj-cs"/>
              </a:rPr>
              <a:t>misoprostol</a:t>
            </a:r>
            <a:r>
              <a:rPr lang="es-ES" sz="1800" b="1" dirty="0" smtClean="0">
                <a:solidFill>
                  <a:srgbClr val="FF0000"/>
                </a:solidFill>
                <a:latin typeface="+mj-lt"/>
                <a:ea typeface="+mj-ea"/>
                <a:cs typeface="+mj-cs"/>
              </a:rPr>
              <a:t> puede potenciar su efecto</a:t>
            </a:r>
          </a:p>
          <a:p>
            <a:pPr marL="0" indent="0">
              <a:buFont typeface="Arial" pitchFamily="34" charset="0"/>
              <a:buNone/>
              <a:defRPr/>
            </a:pPr>
            <a:r>
              <a:rPr lang="es-ES" sz="1800" dirty="0" smtClean="0">
                <a:solidFill>
                  <a:srgbClr val="3333CC"/>
                </a:solidFill>
                <a:latin typeface="+mj-lt"/>
                <a:ea typeface="+mj-ea"/>
                <a:cs typeface="+mj-cs"/>
              </a:rPr>
              <a:t> - </a:t>
            </a:r>
            <a:r>
              <a:rPr lang="es-ES" sz="2000" b="1" dirty="0" err="1" smtClean="0">
                <a:solidFill>
                  <a:srgbClr val="3333CC"/>
                </a:solidFill>
                <a:latin typeface="+mj-lt"/>
                <a:ea typeface="+mj-ea"/>
                <a:cs typeface="+mj-cs"/>
              </a:rPr>
              <a:t>Acenocumarol</a:t>
            </a:r>
            <a:r>
              <a:rPr lang="es-ES" sz="1800" dirty="0" smtClean="0">
                <a:solidFill>
                  <a:srgbClr val="3333CC"/>
                </a:solidFill>
                <a:latin typeface="+mj-lt"/>
                <a:ea typeface="+mj-ea"/>
                <a:cs typeface="+mj-cs"/>
              </a:rPr>
              <a:t>: posible inhibición del efecto anticoagulante cuando se utiliza concomitantemente con </a:t>
            </a:r>
            <a:r>
              <a:rPr lang="es-ES" sz="1800" dirty="0" err="1" smtClean="0">
                <a:solidFill>
                  <a:srgbClr val="3333CC"/>
                </a:solidFill>
                <a:latin typeface="+mj-lt"/>
                <a:ea typeface="+mj-ea"/>
                <a:cs typeface="+mj-cs"/>
              </a:rPr>
              <a:t>misoprostol</a:t>
            </a:r>
            <a:r>
              <a:rPr lang="es-ES" sz="1800" dirty="0" smtClean="0">
                <a:solidFill>
                  <a:srgbClr val="3333CC"/>
                </a:solidFill>
                <a:latin typeface="+mj-lt"/>
                <a:ea typeface="+mj-ea"/>
                <a:cs typeface="+mj-cs"/>
              </a:rPr>
              <a:t>.</a:t>
            </a:r>
          </a:p>
          <a:p>
            <a:pPr marL="0" indent="0">
              <a:buFont typeface="Arial" pitchFamily="34" charset="0"/>
              <a:buNone/>
              <a:defRPr/>
            </a:pPr>
            <a:r>
              <a:rPr lang="es-ES" sz="1800" dirty="0" smtClean="0">
                <a:solidFill>
                  <a:srgbClr val="3333CC"/>
                </a:solidFill>
                <a:latin typeface="+mj-lt"/>
                <a:ea typeface="+mj-ea"/>
                <a:cs typeface="+mj-cs"/>
              </a:rPr>
              <a:t>- </a:t>
            </a:r>
            <a:r>
              <a:rPr lang="es-ES" sz="2000" b="1" dirty="0" smtClean="0">
                <a:solidFill>
                  <a:srgbClr val="3333CC"/>
                </a:solidFill>
                <a:latin typeface="+mj-lt"/>
                <a:ea typeface="+mj-ea"/>
                <a:cs typeface="+mj-cs"/>
              </a:rPr>
              <a:t>Antiácidos:</a:t>
            </a:r>
            <a:r>
              <a:rPr lang="es-ES" sz="1800" dirty="0" smtClean="0">
                <a:solidFill>
                  <a:srgbClr val="3333CC"/>
                </a:solidFill>
                <a:latin typeface="+mj-lt"/>
                <a:ea typeface="+mj-ea"/>
                <a:cs typeface="+mj-cs"/>
              </a:rPr>
              <a:t> Los antiácidos con magnesio podrían aumentar la frecuencia e intensidad de las diarreas asociadas al </a:t>
            </a:r>
            <a:r>
              <a:rPr lang="es-ES" sz="1800" dirty="0" err="1" smtClean="0">
                <a:solidFill>
                  <a:srgbClr val="3333CC"/>
                </a:solidFill>
                <a:latin typeface="+mj-lt"/>
                <a:ea typeface="+mj-ea"/>
                <a:cs typeface="+mj-cs"/>
              </a:rPr>
              <a:t>misoprostol</a:t>
            </a:r>
            <a:r>
              <a:rPr lang="es-ES" sz="1800" dirty="0" smtClean="0">
                <a:solidFill>
                  <a:srgbClr val="3333CC"/>
                </a:solidFill>
                <a:latin typeface="+mj-lt"/>
                <a:ea typeface="+mj-ea"/>
                <a:cs typeface="+mj-cs"/>
              </a:rPr>
              <a:t>.</a:t>
            </a:r>
          </a:p>
          <a:p>
            <a:pPr marL="0" indent="0">
              <a:buFont typeface="Arial" pitchFamily="34" charset="0"/>
              <a:buNone/>
              <a:defRPr/>
            </a:pPr>
            <a:r>
              <a:rPr lang="es-ES" sz="1800" dirty="0" smtClean="0">
                <a:solidFill>
                  <a:srgbClr val="3333CC"/>
                </a:solidFill>
                <a:latin typeface="+mj-lt"/>
                <a:ea typeface="+mj-ea"/>
                <a:cs typeface="+mj-cs"/>
              </a:rPr>
              <a:t>- </a:t>
            </a:r>
            <a:r>
              <a:rPr lang="es-ES" sz="2000" b="1" dirty="0" smtClean="0">
                <a:solidFill>
                  <a:srgbClr val="3333CC"/>
                </a:solidFill>
                <a:latin typeface="+mj-lt"/>
                <a:ea typeface="+mj-ea"/>
                <a:cs typeface="+mj-cs"/>
              </a:rPr>
              <a:t>AINE:</a:t>
            </a:r>
            <a:r>
              <a:rPr lang="es-ES" sz="1800" dirty="0" smtClean="0">
                <a:solidFill>
                  <a:srgbClr val="3333CC"/>
                </a:solidFill>
                <a:latin typeface="+mj-lt"/>
                <a:ea typeface="+mj-ea"/>
                <a:cs typeface="+mj-cs"/>
              </a:rPr>
              <a:t> posible potenciación de la toxicidad neurológica (</a:t>
            </a:r>
            <a:r>
              <a:rPr lang="es-ES" sz="1800" dirty="0" err="1" smtClean="0">
                <a:solidFill>
                  <a:srgbClr val="3333CC"/>
                </a:solidFill>
                <a:latin typeface="+mj-lt"/>
                <a:ea typeface="+mj-ea"/>
                <a:cs typeface="+mj-cs"/>
              </a:rPr>
              <a:t>fenilbutazona</a:t>
            </a:r>
            <a:r>
              <a:rPr lang="es-ES" sz="1800" dirty="0" smtClean="0">
                <a:solidFill>
                  <a:srgbClr val="3333CC"/>
                </a:solidFill>
                <a:latin typeface="+mj-lt"/>
                <a:ea typeface="+mj-ea"/>
                <a:cs typeface="+mj-cs"/>
              </a:rPr>
              <a:t>, </a:t>
            </a:r>
            <a:r>
              <a:rPr lang="es-ES" sz="1800" dirty="0" err="1" smtClean="0">
                <a:solidFill>
                  <a:srgbClr val="3333CC"/>
                </a:solidFill>
                <a:latin typeface="+mj-lt"/>
                <a:ea typeface="+mj-ea"/>
                <a:cs typeface="+mj-cs"/>
              </a:rPr>
              <a:t>naproxeno</a:t>
            </a:r>
            <a:r>
              <a:rPr lang="es-ES" sz="1800" dirty="0" smtClean="0">
                <a:solidFill>
                  <a:srgbClr val="3333CC"/>
                </a:solidFill>
                <a:latin typeface="+mj-lt"/>
                <a:ea typeface="+mj-ea"/>
                <a:cs typeface="+mj-cs"/>
              </a:rPr>
              <a:t>) y dolor abdominal o diarrea (</a:t>
            </a:r>
            <a:r>
              <a:rPr lang="es-ES" sz="1800" dirty="0" err="1" smtClean="0">
                <a:solidFill>
                  <a:srgbClr val="3333CC"/>
                </a:solidFill>
                <a:latin typeface="+mj-lt"/>
                <a:ea typeface="+mj-ea"/>
                <a:cs typeface="+mj-cs"/>
              </a:rPr>
              <a:t>diclofenaco</a:t>
            </a:r>
            <a:r>
              <a:rPr lang="es-ES" sz="1800" dirty="0" smtClean="0">
                <a:solidFill>
                  <a:srgbClr val="3333CC"/>
                </a:solidFill>
                <a:latin typeface="+mj-lt"/>
                <a:ea typeface="+mj-ea"/>
                <a:cs typeface="+mj-cs"/>
              </a:rPr>
              <a:t>, </a:t>
            </a:r>
            <a:r>
              <a:rPr lang="es-ES" sz="1800" dirty="0" err="1" smtClean="0">
                <a:solidFill>
                  <a:srgbClr val="3333CC"/>
                </a:solidFill>
                <a:latin typeface="+mj-lt"/>
                <a:ea typeface="+mj-ea"/>
                <a:cs typeface="+mj-cs"/>
              </a:rPr>
              <a:t>indometacina</a:t>
            </a:r>
            <a:r>
              <a:rPr lang="es-ES" sz="1800" dirty="0" smtClean="0">
                <a:solidFill>
                  <a:srgbClr val="3333CC"/>
                </a:solidFill>
                <a:latin typeface="+mj-lt"/>
                <a:ea typeface="+mj-ea"/>
                <a:cs typeface="+mj-cs"/>
              </a:rPr>
              <a:t>).</a:t>
            </a:r>
          </a:p>
          <a:p>
            <a:pPr marL="0" indent="0">
              <a:buFont typeface="Arial" pitchFamily="34" charset="0"/>
              <a:buNone/>
              <a:defRPr/>
            </a:pPr>
            <a:r>
              <a:rPr lang="es-ES" sz="1800" dirty="0" smtClean="0">
                <a:solidFill>
                  <a:srgbClr val="3333CC"/>
                </a:solidFill>
                <a:latin typeface="+mj-lt"/>
                <a:ea typeface="+mj-ea"/>
                <a:cs typeface="+mj-cs"/>
              </a:rPr>
              <a:t>- </a:t>
            </a:r>
            <a:r>
              <a:rPr lang="es-ES" sz="2000" b="1" dirty="0" smtClean="0">
                <a:solidFill>
                  <a:srgbClr val="3333CC"/>
                </a:solidFill>
                <a:latin typeface="+mj-lt"/>
                <a:ea typeface="+mj-ea"/>
                <a:cs typeface="+mj-cs"/>
              </a:rPr>
              <a:t>Laxantes:</a:t>
            </a:r>
            <a:r>
              <a:rPr lang="es-ES" sz="1800" dirty="0" smtClean="0">
                <a:solidFill>
                  <a:srgbClr val="3333CC"/>
                </a:solidFill>
                <a:latin typeface="+mj-lt"/>
                <a:ea typeface="+mj-ea"/>
                <a:cs typeface="+mj-cs"/>
              </a:rPr>
              <a:t> La administración de laxantes junto con </a:t>
            </a:r>
            <a:r>
              <a:rPr lang="es-ES" sz="1800" dirty="0" err="1" smtClean="0">
                <a:solidFill>
                  <a:srgbClr val="3333CC"/>
                </a:solidFill>
                <a:latin typeface="+mj-lt"/>
                <a:ea typeface="+mj-ea"/>
                <a:cs typeface="+mj-cs"/>
              </a:rPr>
              <a:t>misoprostol</a:t>
            </a:r>
            <a:r>
              <a:rPr lang="es-ES" sz="1800" dirty="0" smtClean="0">
                <a:solidFill>
                  <a:srgbClr val="3333CC"/>
                </a:solidFill>
                <a:latin typeface="+mj-lt"/>
                <a:ea typeface="+mj-ea"/>
                <a:cs typeface="+mj-cs"/>
              </a:rPr>
              <a:t> podría dar lugar a una intensa diarrea.</a:t>
            </a:r>
          </a:p>
          <a:p>
            <a:endParaRPr lang="en-US" dirty="0"/>
          </a:p>
        </p:txBody>
      </p:sp>
      <p:sp>
        <p:nvSpPr>
          <p:cNvPr id="3" name="2 CuadroTexto"/>
          <p:cNvSpPr txBox="1"/>
          <p:nvPr/>
        </p:nvSpPr>
        <p:spPr>
          <a:xfrm>
            <a:off x="1907704" y="6381328"/>
            <a:ext cx="4680520" cy="369332"/>
          </a:xfrm>
          <a:prstGeom prst="rect">
            <a:avLst/>
          </a:prstGeom>
          <a:noFill/>
        </p:spPr>
        <p:txBody>
          <a:bodyPr wrap="square" rtlCol="0">
            <a:spAutoFit/>
          </a:bodyPr>
          <a:lstStyle/>
          <a:p>
            <a:r>
              <a:rPr lang="es-ES" sz="1200" dirty="0" smtClean="0"/>
              <a:t>Ficha técnica de </a:t>
            </a:r>
            <a:r>
              <a:rPr lang="es-ES" sz="1200" dirty="0" err="1" smtClean="0"/>
              <a:t>Misofar</a:t>
            </a:r>
            <a:r>
              <a:rPr lang="es-ES" sz="1200" dirty="0" smtClean="0"/>
              <a:t> 25 </a:t>
            </a:r>
            <a:r>
              <a:rPr lang="es-ES" sz="1200" dirty="0" err="1" smtClean="0"/>
              <a:t>mcg</a:t>
            </a:r>
            <a:r>
              <a:rPr lang="es-ES" sz="1200" dirty="0" smtClean="0"/>
              <a:t> comprimidos vaginales</a:t>
            </a:r>
            <a:r>
              <a:rPr lang="es-ES" dirty="0" smtClean="0"/>
              <a:t>.</a:t>
            </a:r>
            <a:endParaRPr lang="en-US" dirty="0"/>
          </a:p>
        </p:txBody>
      </p:sp>
      <p:sp>
        <p:nvSpPr>
          <p:cNvPr id="4" name="1 Título"/>
          <p:cNvSpPr txBox="1">
            <a:spLocks/>
          </p:cNvSpPr>
          <p:nvPr/>
        </p:nvSpPr>
        <p:spPr bwMode="auto">
          <a:xfrm>
            <a:off x="1763688" y="633884"/>
            <a:ext cx="4320480" cy="562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a:solidFill>
                  <a:srgbClr val="990099"/>
                </a:solidFill>
                <a:latin typeface="Candara" pitchFamily="34" charset="0"/>
                <a:ea typeface="+mj-ea"/>
                <a:cs typeface="+mj-cs"/>
              </a:defRPr>
            </a:lvl1pPr>
            <a:lvl2pPr algn="ctr" rtl="0" fontAlgn="base">
              <a:spcBef>
                <a:spcPct val="0"/>
              </a:spcBef>
              <a:spcAft>
                <a:spcPct val="0"/>
              </a:spcAft>
              <a:defRPr sz="3600" b="1">
                <a:solidFill>
                  <a:srgbClr val="3333CC"/>
                </a:solidFill>
                <a:latin typeface="Times New Roman" pitchFamily="18" charset="0"/>
              </a:defRPr>
            </a:lvl2pPr>
            <a:lvl3pPr algn="ctr" rtl="0" fontAlgn="base">
              <a:spcBef>
                <a:spcPct val="0"/>
              </a:spcBef>
              <a:spcAft>
                <a:spcPct val="0"/>
              </a:spcAft>
              <a:defRPr sz="3600" b="1">
                <a:solidFill>
                  <a:srgbClr val="3333CC"/>
                </a:solidFill>
                <a:latin typeface="Times New Roman" pitchFamily="18" charset="0"/>
              </a:defRPr>
            </a:lvl3pPr>
            <a:lvl4pPr algn="ctr" rtl="0" fontAlgn="base">
              <a:spcBef>
                <a:spcPct val="0"/>
              </a:spcBef>
              <a:spcAft>
                <a:spcPct val="0"/>
              </a:spcAft>
              <a:defRPr sz="3600" b="1">
                <a:solidFill>
                  <a:srgbClr val="3333CC"/>
                </a:solidFill>
                <a:latin typeface="Times New Roman" pitchFamily="18" charset="0"/>
              </a:defRPr>
            </a:lvl4pPr>
            <a:lvl5pPr algn="ctr" rtl="0" fontAlgn="base">
              <a:spcBef>
                <a:spcPct val="0"/>
              </a:spcBef>
              <a:spcAft>
                <a:spcPct val="0"/>
              </a:spcAft>
              <a:defRPr sz="3600" b="1">
                <a:solidFill>
                  <a:srgbClr val="3333CC"/>
                </a:solidFill>
                <a:latin typeface="Times New Roman" pitchFamily="18" charset="0"/>
              </a:defRPr>
            </a:lvl5pPr>
            <a:lvl6pPr marL="457200" algn="ctr" rtl="0" fontAlgn="base">
              <a:spcBef>
                <a:spcPct val="0"/>
              </a:spcBef>
              <a:spcAft>
                <a:spcPct val="0"/>
              </a:spcAft>
              <a:defRPr sz="3600" b="1">
                <a:solidFill>
                  <a:srgbClr val="3333CC"/>
                </a:solidFill>
                <a:latin typeface="Times New Roman" pitchFamily="18" charset="0"/>
              </a:defRPr>
            </a:lvl6pPr>
            <a:lvl7pPr marL="914400" algn="ctr" rtl="0" fontAlgn="base">
              <a:spcBef>
                <a:spcPct val="0"/>
              </a:spcBef>
              <a:spcAft>
                <a:spcPct val="0"/>
              </a:spcAft>
              <a:defRPr sz="3600" b="1">
                <a:solidFill>
                  <a:srgbClr val="3333CC"/>
                </a:solidFill>
                <a:latin typeface="Times New Roman" pitchFamily="18" charset="0"/>
              </a:defRPr>
            </a:lvl7pPr>
            <a:lvl8pPr marL="1371600" algn="ctr" rtl="0" fontAlgn="base">
              <a:spcBef>
                <a:spcPct val="0"/>
              </a:spcBef>
              <a:spcAft>
                <a:spcPct val="0"/>
              </a:spcAft>
              <a:defRPr sz="3600" b="1">
                <a:solidFill>
                  <a:srgbClr val="3333CC"/>
                </a:solidFill>
                <a:latin typeface="Times New Roman" pitchFamily="18" charset="0"/>
              </a:defRPr>
            </a:lvl8pPr>
            <a:lvl9pPr marL="1828800" algn="ctr" rtl="0" fontAlgn="base">
              <a:spcBef>
                <a:spcPct val="0"/>
              </a:spcBef>
              <a:spcAft>
                <a:spcPct val="0"/>
              </a:spcAft>
              <a:defRPr sz="3600" b="1">
                <a:solidFill>
                  <a:srgbClr val="3333CC"/>
                </a:solidFill>
                <a:latin typeface="Times New Roman" pitchFamily="18" charset="0"/>
              </a:defRPr>
            </a:lvl9pPr>
          </a:lstStyle>
          <a:p>
            <a:endParaRPr lang="es-ES" dirty="0"/>
          </a:p>
          <a:p>
            <a:r>
              <a:rPr lang="es-ES" dirty="0">
                <a:solidFill>
                  <a:schemeClr val="accent3"/>
                </a:solidFill>
                <a:latin typeface="+mj-lt"/>
              </a:rPr>
              <a:t>INTERACCIONES</a:t>
            </a:r>
            <a:r>
              <a:rPr lang="en-US" sz="2400" dirty="0" smtClean="0"/>
              <a:t/>
            </a:r>
            <a:br>
              <a:rPr lang="en-US" sz="2400" dirty="0" smtClean="0"/>
            </a:br>
            <a:r>
              <a:rPr lang="es-ES" dirty="0" smtClean="0"/>
              <a:t> </a:t>
            </a:r>
            <a:endParaRPr lang="en-US" dirty="0"/>
          </a:p>
        </p:txBody>
      </p:sp>
    </p:spTree>
    <p:extLst>
      <p:ext uri="{BB962C8B-B14F-4D97-AF65-F5344CB8AC3E}">
        <p14:creationId xmlns="" xmlns:p14="http://schemas.microsoft.com/office/powerpoint/2010/main" val="2580556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6288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defRPr/>
            </a:pPr>
            <a:r>
              <a:rPr lang="es-ES" sz="2800" smtClean="0">
                <a:solidFill>
                  <a:srgbClr val="3333CC"/>
                </a:solidFill>
                <a:latin typeface="+mj-lt"/>
                <a:ea typeface="+mj-ea"/>
                <a:cs typeface="+mj-cs"/>
              </a:rPr>
              <a:t>Los efectos adversos de Misofar 25 son, en general, una prolongación de la acción farmacológica.</a:t>
            </a:r>
          </a:p>
          <a:p>
            <a:pPr>
              <a:buFont typeface="Wingdings" pitchFamily="2" charset="2"/>
              <a:buChar char="Ø"/>
              <a:defRPr/>
            </a:pPr>
            <a:endParaRPr lang="es-ES" sz="2800" smtClean="0">
              <a:solidFill>
                <a:srgbClr val="3333CC"/>
              </a:solidFill>
              <a:latin typeface="+mj-lt"/>
              <a:ea typeface="+mj-ea"/>
              <a:cs typeface="+mj-cs"/>
            </a:endParaRPr>
          </a:p>
          <a:p>
            <a:pPr>
              <a:buFont typeface="Wingdings" pitchFamily="2" charset="2"/>
              <a:buChar char="Ø"/>
              <a:defRPr/>
            </a:pPr>
            <a:r>
              <a:rPr lang="es-ES" sz="2800" smtClean="0">
                <a:solidFill>
                  <a:srgbClr val="3333CC"/>
                </a:solidFill>
                <a:latin typeface="+mj-lt"/>
                <a:ea typeface="+mj-ea"/>
                <a:cs typeface="+mj-cs"/>
              </a:rPr>
              <a:t>Las reacciones adversas más frecuentes son:                </a:t>
            </a:r>
            <a:r>
              <a:rPr lang="es-ES_tradnl" sz="2800" smtClean="0">
                <a:solidFill>
                  <a:srgbClr val="3333CC"/>
                </a:solidFill>
                <a:latin typeface="+mj-lt"/>
                <a:ea typeface="+mj-ea"/>
                <a:cs typeface="+mj-cs"/>
              </a:rPr>
              <a:t>los </a:t>
            </a:r>
            <a:r>
              <a:rPr lang="es-ES_tradnl" sz="2800" b="1" smtClean="0">
                <a:solidFill>
                  <a:srgbClr val="3333CC"/>
                </a:solidFill>
                <a:latin typeface="+mj-lt"/>
                <a:ea typeface="+mj-ea"/>
                <a:cs typeface="+mj-cs"/>
              </a:rPr>
              <a:t>trastornos gastrointestinales</a:t>
            </a:r>
          </a:p>
          <a:p>
            <a:pPr marL="0" indent="0">
              <a:buFont typeface="Arial" pitchFamily="34" charset="0"/>
              <a:buNone/>
              <a:defRPr/>
            </a:pPr>
            <a:r>
              <a:rPr lang="es-ES_tradnl" sz="2800" smtClean="0">
                <a:solidFill>
                  <a:srgbClr val="3333CC"/>
                </a:solidFill>
                <a:latin typeface="+mj-lt"/>
                <a:ea typeface="+mj-ea"/>
                <a:cs typeface="+mj-cs"/>
              </a:rPr>
              <a:t>   (</a:t>
            </a:r>
            <a:r>
              <a:rPr lang="es-ES" sz="2800" smtClean="0">
                <a:solidFill>
                  <a:srgbClr val="3333CC"/>
                </a:solidFill>
                <a:latin typeface="+mj-lt"/>
                <a:ea typeface="+mj-ea"/>
                <a:cs typeface="+mj-cs"/>
              </a:rPr>
              <a:t>náuseas, vómitos, diarrea y dolor abdominal)</a:t>
            </a:r>
          </a:p>
          <a:p>
            <a:pPr marL="0" indent="0">
              <a:buFont typeface="Arial" pitchFamily="34" charset="0"/>
              <a:buNone/>
            </a:pPr>
            <a:endParaRPr lang="en-US" dirty="0"/>
          </a:p>
        </p:txBody>
      </p:sp>
      <p:sp>
        <p:nvSpPr>
          <p:cNvPr id="3" name="1 Título"/>
          <p:cNvSpPr txBox="1">
            <a:spLocks/>
          </p:cNvSpPr>
          <p:nvPr/>
        </p:nvSpPr>
        <p:spPr>
          <a:xfrm>
            <a:off x="1259632" y="849908"/>
            <a:ext cx="5688632"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REACCIONES</a:t>
            </a:r>
            <a:r>
              <a:rPr lang="es-ES" dirty="0" smtClean="0">
                <a:solidFill>
                  <a:srgbClr val="3333CC"/>
                </a:solidFill>
              </a:rPr>
              <a:t> </a:t>
            </a:r>
            <a:r>
              <a:rPr lang="es-ES" sz="3600" b="1" dirty="0">
                <a:solidFill>
                  <a:schemeClr val="accent3"/>
                </a:solidFill>
              </a:rPr>
              <a:t>ADVERSAS</a:t>
            </a:r>
            <a:r>
              <a:rPr lang="en-US" sz="2400" dirty="0" smtClean="0"/>
              <a:t/>
            </a:r>
            <a:br>
              <a:rPr lang="en-US" sz="2400" dirty="0" smtClean="0"/>
            </a:br>
            <a:r>
              <a:rPr lang="es-ES" dirty="0" smtClean="0"/>
              <a:t> </a:t>
            </a:r>
            <a:endParaRPr lang="en-US" dirty="0"/>
          </a:p>
        </p:txBody>
      </p:sp>
      <p:sp>
        <p:nvSpPr>
          <p:cNvPr id="4" name="3 CuadroTexto"/>
          <p:cNvSpPr txBox="1"/>
          <p:nvPr/>
        </p:nvSpPr>
        <p:spPr>
          <a:xfrm>
            <a:off x="1907704" y="6381328"/>
            <a:ext cx="4680520" cy="369332"/>
          </a:xfrm>
          <a:prstGeom prst="rect">
            <a:avLst/>
          </a:prstGeom>
          <a:noFill/>
        </p:spPr>
        <p:txBody>
          <a:bodyPr wrap="square" rtlCol="0">
            <a:spAutoFit/>
          </a:bodyPr>
          <a:lstStyle/>
          <a:p>
            <a:r>
              <a:rPr lang="es-ES" sz="1200" dirty="0" smtClean="0"/>
              <a:t>Ficha técnica de </a:t>
            </a:r>
            <a:r>
              <a:rPr lang="es-ES" sz="1200" dirty="0" err="1" smtClean="0"/>
              <a:t>Misofar</a:t>
            </a:r>
            <a:r>
              <a:rPr lang="es-ES" sz="1200" dirty="0" smtClean="0"/>
              <a:t> 25 </a:t>
            </a:r>
            <a:r>
              <a:rPr lang="es-ES" sz="1200" dirty="0" err="1" smtClean="0"/>
              <a:t>mcg</a:t>
            </a:r>
            <a:r>
              <a:rPr lang="es-ES" sz="1200" dirty="0" smtClean="0"/>
              <a:t> comprimidos vaginales</a:t>
            </a:r>
            <a:r>
              <a:rPr lang="es-ES" dirty="0" smtClean="0"/>
              <a:t>.</a:t>
            </a:r>
            <a:endParaRPr lang="en-US" dirty="0"/>
          </a:p>
        </p:txBody>
      </p:sp>
    </p:spTree>
    <p:extLst>
      <p:ext uri="{BB962C8B-B14F-4D97-AF65-F5344CB8AC3E}">
        <p14:creationId xmlns="" xmlns:p14="http://schemas.microsoft.com/office/powerpoint/2010/main" val="3508205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03142" y="2408238"/>
            <a:ext cx="8229600" cy="197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s-ES" sz="4800" b="1" dirty="0">
                <a:solidFill>
                  <a:srgbClr val="990099"/>
                </a:solidFill>
                <a:latin typeface="Candara" pitchFamily="34" charset="0"/>
                <a:ea typeface="+mj-ea"/>
                <a:cs typeface="+mj-cs"/>
              </a:rPr>
              <a:t>MISOPROSTOL</a:t>
            </a:r>
            <a:r>
              <a:rPr lang="es-ES" sz="4800" b="1" dirty="0" smtClean="0">
                <a:solidFill>
                  <a:srgbClr val="9BBB59"/>
                </a:solidFill>
                <a:latin typeface="Candara" pitchFamily="34" charset="0"/>
              </a:rPr>
              <a:t> </a:t>
            </a:r>
            <a:r>
              <a:rPr lang="es-ES" sz="4800" b="1" dirty="0" smtClean="0">
                <a:solidFill>
                  <a:srgbClr val="990099"/>
                </a:solidFill>
                <a:latin typeface="Candara" pitchFamily="34" charset="0"/>
                <a:ea typeface="+mj-ea"/>
                <a:cs typeface="+mj-cs"/>
              </a:rPr>
              <a:t>200</a:t>
            </a:r>
            <a:r>
              <a:rPr lang="es-ES" sz="4800" b="1" dirty="0" smtClean="0">
                <a:solidFill>
                  <a:srgbClr val="9BBB59"/>
                </a:solidFill>
                <a:latin typeface="Candara" pitchFamily="34" charset="0"/>
              </a:rPr>
              <a:t> </a:t>
            </a:r>
            <a:r>
              <a:rPr lang="es-ES" sz="4800" b="1" dirty="0" err="1" smtClean="0">
                <a:solidFill>
                  <a:srgbClr val="990099"/>
                </a:solidFill>
                <a:latin typeface="Candara" pitchFamily="34" charset="0"/>
                <a:ea typeface="+mj-ea"/>
                <a:cs typeface="+mj-cs"/>
              </a:rPr>
              <a:t>mcg</a:t>
            </a:r>
            <a:endParaRPr lang="es-ES" sz="4800" b="1" dirty="0" smtClean="0">
              <a:solidFill>
                <a:srgbClr val="990099"/>
              </a:solidFill>
              <a:latin typeface="Candara" pitchFamily="34" charset="0"/>
              <a:ea typeface="+mj-ea"/>
              <a:cs typeface="+mj-cs"/>
            </a:endParaRPr>
          </a:p>
          <a:p>
            <a:pPr algn="ctr"/>
            <a:r>
              <a:rPr lang="es-ES" sz="4800" b="1" dirty="0" smtClean="0">
                <a:solidFill>
                  <a:srgbClr val="990099"/>
                </a:solidFill>
                <a:latin typeface="Candara" pitchFamily="34" charset="0"/>
                <a:ea typeface="+mj-ea"/>
                <a:cs typeface="+mj-cs"/>
              </a:rPr>
              <a:t>EFICACIA</a:t>
            </a:r>
            <a:endParaRPr lang="es-ES" sz="4800" b="1" dirty="0">
              <a:solidFill>
                <a:srgbClr val="990099"/>
              </a:solidFill>
              <a:latin typeface="Candara" pitchFamily="34" charset="0"/>
              <a:ea typeface="+mj-ea"/>
              <a:cs typeface="+mj-cs"/>
            </a:endParaRPr>
          </a:p>
        </p:txBody>
      </p:sp>
    </p:spTree>
    <p:extLst>
      <p:ext uri="{BB962C8B-B14F-4D97-AF65-F5344CB8AC3E}">
        <p14:creationId xmlns="" xmlns:p14="http://schemas.microsoft.com/office/powerpoint/2010/main" val="3639964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23528" y="836712"/>
            <a:ext cx="8229600" cy="4320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s-ES" sz="2800" b="1" dirty="0" smtClean="0">
                <a:solidFill>
                  <a:srgbClr val="990099"/>
                </a:solidFill>
                <a:latin typeface="Candara" pitchFamily="34" charset="0"/>
                <a:ea typeface="+mj-ea"/>
                <a:cs typeface="+mj-cs"/>
              </a:rPr>
              <a:t>Métodos de inducción:</a:t>
            </a:r>
          </a:p>
          <a:p>
            <a:pPr algn="ctr"/>
            <a:endParaRPr lang="en-US" sz="2800" b="1" dirty="0" smtClean="0">
              <a:solidFill>
                <a:srgbClr val="990099"/>
              </a:solidFill>
              <a:latin typeface="Candara" pitchFamily="34" charset="0"/>
              <a:ea typeface="+mj-ea"/>
              <a:cs typeface="+mj-cs"/>
            </a:endParaRPr>
          </a:p>
          <a:p>
            <a:pPr algn="ctr"/>
            <a:endParaRPr lang="es-ES" sz="2800" b="1" dirty="0" smtClean="0">
              <a:solidFill>
                <a:srgbClr val="990099"/>
              </a:solidFill>
              <a:latin typeface="Candara" pitchFamily="34" charset="0"/>
              <a:ea typeface="+mj-ea"/>
              <a:cs typeface="+mj-cs"/>
            </a:endParaRPr>
          </a:p>
          <a:p>
            <a:pPr algn="ctr"/>
            <a:r>
              <a:rPr lang="es-ES" sz="2000" b="1" dirty="0" smtClean="0">
                <a:solidFill>
                  <a:srgbClr val="990099"/>
                </a:solidFill>
                <a:latin typeface="Candara" pitchFamily="34" charset="0"/>
                <a:ea typeface="+mj-ea"/>
                <a:cs typeface="+mj-cs"/>
              </a:rPr>
              <a:t>Mecánicos:  </a:t>
            </a:r>
            <a:r>
              <a:rPr lang="es-ES" sz="1600" b="1" dirty="0" smtClean="0">
                <a:solidFill>
                  <a:srgbClr val="990099"/>
                </a:solidFill>
                <a:latin typeface="Candara" pitchFamily="34" charset="0"/>
                <a:ea typeface="+mj-ea"/>
                <a:cs typeface="+mj-cs"/>
              </a:rPr>
              <a:t>Tallos de laminaria,  dilatadores </a:t>
            </a:r>
            <a:r>
              <a:rPr lang="es-ES" sz="1600" b="1" dirty="0" err="1" smtClean="0">
                <a:solidFill>
                  <a:srgbClr val="990099"/>
                </a:solidFill>
                <a:latin typeface="Candara" pitchFamily="34" charset="0"/>
                <a:ea typeface="+mj-ea"/>
                <a:cs typeface="+mj-cs"/>
              </a:rPr>
              <a:t>hidroscópicos</a:t>
            </a:r>
            <a:r>
              <a:rPr lang="es-ES" sz="1600" b="1" dirty="0" smtClean="0">
                <a:solidFill>
                  <a:srgbClr val="990099"/>
                </a:solidFill>
                <a:latin typeface="Candara" pitchFamily="34" charset="0"/>
                <a:ea typeface="+mj-ea"/>
                <a:cs typeface="+mj-cs"/>
              </a:rPr>
              <a:t>, dilatadores de balón, </a:t>
            </a:r>
            <a:r>
              <a:rPr lang="es-ES" sz="1600" b="1" dirty="0" err="1" smtClean="0">
                <a:solidFill>
                  <a:srgbClr val="990099"/>
                </a:solidFill>
                <a:latin typeface="Candara" pitchFamily="34" charset="0"/>
                <a:ea typeface="+mj-ea"/>
                <a:cs typeface="+mj-cs"/>
              </a:rPr>
              <a:t>amniotomía</a:t>
            </a:r>
            <a:r>
              <a:rPr lang="es-ES" sz="1600" b="1" dirty="0" smtClean="0">
                <a:solidFill>
                  <a:srgbClr val="990099"/>
                </a:solidFill>
                <a:latin typeface="Candara" pitchFamily="34" charset="0"/>
                <a:ea typeface="+mj-ea"/>
                <a:cs typeface="+mj-cs"/>
              </a:rPr>
              <a:t>, Maniobra de </a:t>
            </a:r>
            <a:r>
              <a:rPr lang="es-ES" sz="1600" b="1" dirty="0" err="1" smtClean="0">
                <a:solidFill>
                  <a:srgbClr val="990099"/>
                </a:solidFill>
                <a:latin typeface="Candara" pitchFamily="34" charset="0"/>
                <a:ea typeface="+mj-ea"/>
                <a:cs typeface="+mj-cs"/>
              </a:rPr>
              <a:t>Hamiltón</a:t>
            </a:r>
            <a:r>
              <a:rPr lang="es-ES" sz="1600" b="1" dirty="0" smtClean="0">
                <a:solidFill>
                  <a:srgbClr val="990099"/>
                </a:solidFill>
                <a:latin typeface="Candara" pitchFamily="34" charset="0"/>
                <a:ea typeface="+mj-ea"/>
                <a:cs typeface="+mj-cs"/>
              </a:rPr>
              <a:t>.</a:t>
            </a:r>
          </a:p>
          <a:p>
            <a:pPr algn="ctr"/>
            <a:r>
              <a:rPr lang="es-ES" sz="2000" b="1" dirty="0" smtClean="0">
                <a:solidFill>
                  <a:srgbClr val="990099"/>
                </a:solidFill>
                <a:latin typeface="Candara" pitchFamily="34" charset="0"/>
                <a:ea typeface="+mj-ea"/>
                <a:cs typeface="+mj-cs"/>
              </a:rPr>
              <a:t>Farmacológicos:  </a:t>
            </a:r>
            <a:r>
              <a:rPr lang="es-ES" sz="1600" b="1" dirty="0" err="1" smtClean="0">
                <a:solidFill>
                  <a:srgbClr val="990099"/>
                </a:solidFill>
                <a:latin typeface="Candara" pitchFamily="34" charset="0"/>
                <a:ea typeface="+mj-ea"/>
                <a:cs typeface="+mj-cs"/>
              </a:rPr>
              <a:t>Relaxina</a:t>
            </a:r>
            <a:r>
              <a:rPr lang="es-ES" sz="1600" b="1" dirty="0" smtClean="0">
                <a:solidFill>
                  <a:srgbClr val="990099"/>
                </a:solidFill>
                <a:latin typeface="Candara" pitchFamily="34" charset="0"/>
                <a:ea typeface="+mj-ea"/>
                <a:cs typeface="+mj-cs"/>
              </a:rPr>
              <a:t>, </a:t>
            </a:r>
            <a:r>
              <a:rPr lang="es-ES" sz="1600" b="1" dirty="0" err="1" smtClean="0">
                <a:solidFill>
                  <a:srgbClr val="990099"/>
                </a:solidFill>
                <a:latin typeface="Candara" pitchFamily="34" charset="0"/>
                <a:ea typeface="+mj-ea"/>
                <a:cs typeface="+mj-cs"/>
              </a:rPr>
              <a:t>Hialuronidasa</a:t>
            </a:r>
            <a:r>
              <a:rPr lang="es-ES" sz="1600" b="1" dirty="0" smtClean="0">
                <a:solidFill>
                  <a:srgbClr val="990099"/>
                </a:solidFill>
                <a:latin typeface="Candara" pitchFamily="34" charset="0"/>
                <a:ea typeface="+mj-ea"/>
                <a:cs typeface="+mj-cs"/>
              </a:rPr>
              <a:t>, </a:t>
            </a:r>
            <a:r>
              <a:rPr lang="es-ES" sz="1600" b="1" dirty="0" err="1" smtClean="0">
                <a:solidFill>
                  <a:srgbClr val="990099"/>
                </a:solidFill>
                <a:latin typeface="Candara" pitchFamily="34" charset="0"/>
                <a:ea typeface="+mj-ea"/>
                <a:cs typeface="+mj-cs"/>
              </a:rPr>
              <a:t>Oxitocina</a:t>
            </a:r>
            <a:r>
              <a:rPr lang="es-ES" sz="1600" b="1" dirty="0" smtClean="0">
                <a:solidFill>
                  <a:srgbClr val="990099"/>
                </a:solidFill>
                <a:latin typeface="Candara" pitchFamily="34" charset="0"/>
                <a:ea typeface="+mj-ea"/>
                <a:cs typeface="+mj-cs"/>
              </a:rPr>
              <a:t>, PROSTAGLANDINAS PGE1 y P</a:t>
            </a:r>
            <a:r>
              <a:rPr lang="en-US" sz="1600" b="1" dirty="0" smtClean="0">
                <a:solidFill>
                  <a:srgbClr val="990099"/>
                </a:solidFill>
                <a:latin typeface="Candara" pitchFamily="34" charset="0"/>
                <a:ea typeface="+mj-ea"/>
                <a:cs typeface="+mj-cs"/>
              </a:rPr>
              <a:t>GE2.</a:t>
            </a:r>
          </a:p>
          <a:p>
            <a:pPr algn="ctr"/>
            <a:r>
              <a:rPr lang="en-US" sz="2000" b="1" dirty="0" err="1" smtClean="0">
                <a:solidFill>
                  <a:srgbClr val="990099"/>
                </a:solidFill>
                <a:latin typeface="Candara" pitchFamily="34" charset="0"/>
                <a:ea typeface="+mj-ea"/>
                <a:cs typeface="+mj-cs"/>
              </a:rPr>
              <a:t>Alternativos</a:t>
            </a:r>
            <a:r>
              <a:rPr lang="en-US" sz="2000" b="1" dirty="0" smtClean="0">
                <a:solidFill>
                  <a:srgbClr val="990099"/>
                </a:solidFill>
                <a:latin typeface="Candara" pitchFamily="34" charset="0"/>
                <a:ea typeface="+mj-ea"/>
                <a:cs typeface="+mj-cs"/>
              </a:rPr>
              <a:t>  </a:t>
            </a:r>
            <a:r>
              <a:rPr lang="en-US" sz="1600" b="1" dirty="0" err="1" smtClean="0">
                <a:solidFill>
                  <a:srgbClr val="990099"/>
                </a:solidFill>
                <a:latin typeface="Candara" pitchFamily="34" charset="0"/>
                <a:ea typeface="+mj-ea"/>
                <a:cs typeface="+mj-cs"/>
              </a:rPr>
              <a:t>como</a:t>
            </a:r>
            <a:r>
              <a:rPr lang="en-US" sz="1600" b="1" dirty="0" smtClean="0">
                <a:solidFill>
                  <a:srgbClr val="990099"/>
                </a:solidFill>
                <a:latin typeface="Candara" pitchFamily="34" charset="0"/>
                <a:ea typeface="+mj-ea"/>
                <a:cs typeface="+mj-cs"/>
              </a:rPr>
              <a:t> la </a:t>
            </a:r>
            <a:r>
              <a:rPr lang="en-US" sz="1600" b="1" dirty="0" err="1" smtClean="0">
                <a:solidFill>
                  <a:srgbClr val="990099"/>
                </a:solidFill>
                <a:latin typeface="Candara" pitchFamily="34" charset="0"/>
                <a:ea typeface="+mj-ea"/>
                <a:cs typeface="+mj-cs"/>
              </a:rPr>
              <a:t>estimulacion</a:t>
            </a:r>
            <a:r>
              <a:rPr lang="en-US" sz="1600" b="1" dirty="0" smtClean="0">
                <a:solidFill>
                  <a:srgbClr val="990099"/>
                </a:solidFill>
                <a:latin typeface="Candara" pitchFamily="34" charset="0"/>
                <a:ea typeface="+mj-ea"/>
                <a:cs typeface="+mj-cs"/>
              </a:rPr>
              <a:t> del </a:t>
            </a:r>
            <a:r>
              <a:rPr lang="en-US" sz="1600" b="1" dirty="0" err="1" smtClean="0">
                <a:solidFill>
                  <a:srgbClr val="990099"/>
                </a:solidFill>
                <a:latin typeface="Candara" pitchFamily="34" charset="0"/>
                <a:ea typeface="+mj-ea"/>
                <a:cs typeface="+mj-cs"/>
              </a:rPr>
              <a:t>pezon</a:t>
            </a:r>
            <a:r>
              <a:rPr lang="en-US" sz="1600" b="1" dirty="0" smtClean="0">
                <a:solidFill>
                  <a:srgbClr val="990099"/>
                </a:solidFill>
                <a:latin typeface="Candara" pitchFamily="34" charset="0"/>
                <a:ea typeface="+mj-ea"/>
                <a:cs typeface="+mj-cs"/>
              </a:rPr>
              <a:t>, </a:t>
            </a:r>
            <a:r>
              <a:rPr lang="en-US" sz="1600" b="1" dirty="0" err="1" smtClean="0">
                <a:solidFill>
                  <a:srgbClr val="990099"/>
                </a:solidFill>
                <a:latin typeface="Candara" pitchFamily="34" charset="0"/>
                <a:ea typeface="+mj-ea"/>
                <a:cs typeface="+mj-cs"/>
              </a:rPr>
              <a:t>las</a:t>
            </a:r>
            <a:r>
              <a:rPr lang="en-US" sz="1600" b="1" dirty="0" smtClean="0">
                <a:solidFill>
                  <a:srgbClr val="990099"/>
                </a:solidFill>
                <a:latin typeface="Candara" pitchFamily="34" charset="0"/>
                <a:ea typeface="+mj-ea"/>
                <a:cs typeface="+mj-cs"/>
              </a:rPr>
              <a:t> </a:t>
            </a:r>
            <a:r>
              <a:rPr lang="en-US" sz="1600" b="1" dirty="0" err="1" smtClean="0">
                <a:solidFill>
                  <a:srgbClr val="990099"/>
                </a:solidFill>
                <a:latin typeface="Candara" pitchFamily="34" charset="0"/>
                <a:ea typeface="+mj-ea"/>
                <a:cs typeface="+mj-cs"/>
              </a:rPr>
              <a:t>relaciones</a:t>
            </a:r>
            <a:r>
              <a:rPr lang="en-US" sz="1600" b="1" dirty="0" smtClean="0">
                <a:solidFill>
                  <a:srgbClr val="990099"/>
                </a:solidFill>
                <a:latin typeface="Candara" pitchFamily="34" charset="0"/>
                <a:ea typeface="+mj-ea"/>
                <a:cs typeface="+mj-cs"/>
              </a:rPr>
              <a:t> </a:t>
            </a:r>
            <a:r>
              <a:rPr lang="en-US" sz="1600" b="1" dirty="0" err="1" smtClean="0">
                <a:solidFill>
                  <a:srgbClr val="990099"/>
                </a:solidFill>
                <a:latin typeface="Candara" pitchFamily="34" charset="0"/>
                <a:ea typeface="+mj-ea"/>
                <a:cs typeface="+mj-cs"/>
              </a:rPr>
              <a:t>sexuales</a:t>
            </a:r>
            <a:r>
              <a:rPr lang="en-US" sz="1600" b="1" dirty="0" smtClean="0">
                <a:solidFill>
                  <a:srgbClr val="990099"/>
                </a:solidFill>
                <a:latin typeface="Candara" pitchFamily="34" charset="0"/>
                <a:ea typeface="+mj-ea"/>
                <a:cs typeface="+mj-cs"/>
              </a:rPr>
              <a:t>, la </a:t>
            </a:r>
            <a:r>
              <a:rPr lang="en-US" sz="1600" b="1" dirty="0" err="1" smtClean="0">
                <a:solidFill>
                  <a:srgbClr val="990099"/>
                </a:solidFill>
                <a:latin typeface="Candara" pitchFamily="34" charset="0"/>
                <a:ea typeface="+mj-ea"/>
                <a:cs typeface="+mj-cs"/>
              </a:rPr>
              <a:t>acupuntura</a:t>
            </a:r>
            <a:r>
              <a:rPr lang="en-US" sz="1600" b="1" dirty="0" smtClean="0">
                <a:solidFill>
                  <a:srgbClr val="990099"/>
                </a:solidFill>
                <a:latin typeface="Candara" pitchFamily="34" charset="0"/>
                <a:ea typeface="+mj-ea"/>
                <a:cs typeface="+mj-cs"/>
              </a:rPr>
              <a:t> o </a:t>
            </a:r>
            <a:r>
              <a:rPr lang="en-US" sz="1600" b="1" dirty="0" err="1" smtClean="0">
                <a:solidFill>
                  <a:srgbClr val="990099"/>
                </a:solidFill>
                <a:latin typeface="Candara" pitchFamily="34" charset="0"/>
                <a:ea typeface="+mj-ea"/>
                <a:cs typeface="+mj-cs"/>
              </a:rPr>
              <a:t>las</a:t>
            </a:r>
            <a:r>
              <a:rPr lang="en-US" sz="1600" b="1" dirty="0" smtClean="0">
                <a:solidFill>
                  <a:srgbClr val="990099"/>
                </a:solidFill>
                <a:latin typeface="Candara" pitchFamily="34" charset="0"/>
                <a:ea typeface="+mj-ea"/>
                <a:cs typeface="+mj-cs"/>
              </a:rPr>
              <a:t> </a:t>
            </a:r>
            <a:r>
              <a:rPr lang="en-US" sz="1600" b="1" dirty="0" err="1" smtClean="0">
                <a:solidFill>
                  <a:srgbClr val="990099"/>
                </a:solidFill>
                <a:latin typeface="Candara" pitchFamily="34" charset="0"/>
                <a:ea typeface="+mj-ea"/>
                <a:cs typeface="+mj-cs"/>
              </a:rPr>
              <a:t>hierbas</a:t>
            </a:r>
            <a:r>
              <a:rPr lang="en-US" sz="1600" b="1" dirty="0" smtClean="0">
                <a:solidFill>
                  <a:srgbClr val="990099"/>
                </a:solidFill>
                <a:latin typeface="Candara" pitchFamily="34" charset="0"/>
                <a:ea typeface="+mj-ea"/>
                <a:cs typeface="+mj-cs"/>
              </a:rPr>
              <a:t> </a:t>
            </a:r>
            <a:r>
              <a:rPr lang="en-US" sz="1600" b="1" dirty="0" err="1" smtClean="0">
                <a:solidFill>
                  <a:srgbClr val="990099"/>
                </a:solidFill>
                <a:latin typeface="Candara" pitchFamily="34" charset="0"/>
                <a:ea typeface="+mj-ea"/>
                <a:cs typeface="+mj-cs"/>
              </a:rPr>
              <a:t>tipo</a:t>
            </a:r>
            <a:r>
              <a:rPr lang="en-US" sz="1600" b="1" dirty="0" smtClean="0">
                <a:solidFill>
                  <a:srgbClr val="990099"/>
                </a:solidFill>
                <a:latin typeface="Candara" pitchFamily="34" charset="0"/>
                <a:ea typeface="+mj-ea"/>
                <a:cs typeface="+mj-cs"/>
              </a:rPr>
              <a:t> </a:t>
            </a:r>
            <a:r>
              <a:rPr lang="en-US" sz="1600" b="1" dirty="0" err="1" smtClean="0">
                <a:solidFill>
                  <a:srgbClr val="990099"/>
                </a:solidFill>
                <a:latin typeface="Candara" pitchFamily="34" charset="0"/>
                <a:ea typeface="+mj-ea"/>
                <a:cs typeface="+mj-cs"/>
              </a:rPr>
              <a:t>aceite</a:t>
            </a:r>
            <a:r>
              <a:rPr lang="en-US" sz="1600" b="1" dirty="0" smtClean="0">
                <a:solidFill>
                  <a:srgbClr val="990099"/>
                </a:solidFill>
                <a:latin typeface="Candara" pitchFamily="34" charset="0"/>
                <a:ea typeface="+mj-ea"/>
                <a:cs typeface="+mj-cs"/>
              </a:rPr>
              <a:t> de </a:t>
            </a:r>
            <a:r>
              <a:rPr lang="en-US" sz="1600" b="1" dirty="0" err="1" smtClean="0">
                <a:solidFill>
                  <a:srgbClr val="990099"/>
                </a:solidFill>
                <a:latin typeface="Candara" pitchFamily="34" charset="0"/>
                <a:ea typeface="+mj-ea"/>
                <a:cs typeface="+mj-cs"/>
              </a:rPr>
              <a:t>Onagra</a:t>
            </a:r>
            <a:r>
              <a:rPr lang="en-US" sz="1600" b="1" dirty="0" smtClean="0">
                <a:solidFill>
                  <a:srgbClr val="990099"/>
                </a:solidFill>
                <a:latin typeface="Candara" pitchFamily="34" charset="0"/>
                <a:ea typeface="+mj-ea"/>
                <a:cs typeface="+mj-cs"/>
              </a:rPr>
              <a:t> y </a:t>
            </a:r>
            <a:r>
              <a:rPr lang="en-US" sz="1600" b="1" dirty="0" err="1" smtClean="0">
                <a:solidFill>
                  <a:srgbClr val="990099"/>
                </a:solidFill>
                <a:latin typeface="Candara" pitchFamily="34" charset="0"/>
                <a:ea typeface="+mj-ea"/>
                <a:cs typeface="+mj-cs"/>
              </a:rPr>
              <a:t>las</a:t>
            </a:r>
            <a:r>
              <a:rPr lang="en-US" sz="1600" b="1" dirty="0" smtClean="0">
                <a:solidFill>
                  <a:srgbClr val="990099"/>
                </a:solidFill>
                <a:latin typeface="Candara" pitchFamily="34" charset="0"/>
                <a:ea typeface="+mj-ea"/>
                <a:cs typeface="+mj-cs"/>
              </a:rPr>
              <a:t> </a:t>
            </a:r>
            <a:r>
              <a:rPr lang="en-US" sz="1600" b="1" dirty="0" err="1" smtClean="0">
                <a:solidFill>
                  <a:srgbClr val="990099"/>
                </a:solidFill>
                <a:latin typeface="Candara" pitchFamily="34" charset="0"/>
                <a:ea typeface="+mj-ea"/>
                <a:cs typeface="+mj-cs"/>
              </a:rPr>
              <a:t>hojas</a:t>
            </a:r>
            <a:r>
              <a:rPr lang="en-US" sz="1600" b="1" dirty="0" smtClean="0">
                <a:solidFill>
                  <a:srgbClr val="990099"/>
                </a:solidFill>
                <a:latin typeface="Candara" pitchFamily="34" charset="0"/>
                <a:ea typeface="+mj-ea"/>
                <a:cs typeface="+mj-cs"/>
              </a:rPr>
              <a:t> de </a:t>
            </a:r>
            <a:r>
              <a:rPr lang="en-US" sz="1600" b="1" dirty="0" err="1" smtClean="0">
                <a:solidFill>
                  <a:srgbClr val="990099"/>
                </a:solidFill>
                <a:latin typeface="Candara" pitchFamily="34" charset="0"/>
                <a:ea typeface="+mj-ea"/>
                <a:cs typeface="+mj-cs"/>
              </a:rPr>
              <a:t>Frambuesa</a:t>
            </a:r>
            <a:r>
              <a:rPr lang="en-US" sz="1600" b="1" dirty="0" smtClean="0">
                <a:solidFill>
                  <a:srgbClr val="990099"/>
                </a:solidFill>
                <a:latin typeface="Candara" pitchFamily="34" charset="0"/>
                <a:ea typeface="+mj-ea"/>
                <a:cs typeface="+mj-cs"/>
              </a:rPr>
              <a:t>.</a:t>
            </a:r>
            <a:endParaRPr lang="es-ES" sz="1600" b="1" dirty="0" smtClean="0">
              <a:solidFill>
                <a:srgbClr val="990099"/>
              </a:solidFill>
              <a:latin typeface="Candara" pitchFamily="34" charset="0"/>
              <a:ea typeface="+mj-ea"/>
              <a:cs typeface="+mj-cs"/>
            </a:endParaRPr>
          </a:p>
        </p:txBody>
      </p:sp>
    </p:spTree>
    <p:extLst>
      <p:ext uri="{BB962C8B-B14F-4D97-AF65-F5344CB8AC3E}">
        <p14:creationId xmlns="" xmlns:p14="http://schemas.microsoft.com/office/powerpoint/2010/main" val="28301561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395536" y="2130425"/>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a:solidFill>
                  <a:srgbClr val="990099"/>
                </a:solidFill>
                <a:latin typeface="Candara" pitchFamily="34" charset="0"/>
                <a:ea typeface="+mj-ea"/>
                <a:cs typeface="+mj-cs"/>
              </a:defRPr>
            </a:lvl1pPr>
            <a:lvl2pPr algn="ctr" rtl="0" fontAlgn="base">
              <a:spcBef>
                <a:spcPct val="0"/>
              </a:spcBef>
              <a:spcAft>
                <a:spcPct val="0"/>
              </a:spcAft>
              <a:defRPr sz="3600" b="1">
                <a:solidFill>
                  <a:srgbClr val="3333CC"/>
                </a:solidFill>
                <a:latin typeface="Times New Roman" pitchFamily="18" charset="0"/>
              </a:defRPr>
            </a:lvl2pPr>
            <a:lvl3pPr algn="ctr" rtl="0" fontAlgn="base">
              <a:spcBef>
                <a:spcPct val="0"/>
              </a:spcBef>
              <a:spcAft>
                <a:spcPct val="0"/>
              </a:spcAft>
              <a:defRPr sz="3600" b="1">
                <a:solidFill>
                  <a:srgbClr val="3333CC"/>
                </a:solidFill>
                <a:latin typeface="Times New Roman" pitchFamily="18" charset="0"/>
              </a:defRPr>
            </a:lvl3pPr>
            <a:lvl4pPr algn="ctr" rtl="0" fontAlgn="base">
              <a:spcBef>
                <a:spcPct val="0"/>
              </a:spcBef>
              <a:spcAft>
                <a:spcPct val="0"/>
              </a:spcAft>
              <a:defRPr sz="3600" b="1">
                <a:solidFill>
                  <a:srgbClr val="3333CC"/>
                </a:solidFill>
                <a:latin typeface="Times New Roman" pitchFamily="18" charset="0"/>
              </a:defRPr>
            </a:lvl4pPr>
            <a:lvl5pPr algn="ctr" rtl="0" fontAlgn="base">
              <a:spcBef>
                <a:spcPct val="0"/>
              </a:spcBef>
              <a:spcAft>
                <a:spcPct val="0"/>
              </a:spcAft>
              <a:defRPr sz="3600" b="1">
                <a:solidFill>
                  <a:srgbClr val="3333CC"/>
                </a:solidFill>
                <a:latin typeface="Times New Roman" pitchFamily="18" charset="0"/>
              </a:defRPr>
            </a:lvl5pPr>
            <a:lvl6pPr marL="457200" algn="ctr" rtl="0" fontAlgn="base">
              <a:spcBef>
                <a:spcPct val="0"/>
              </a:spcBef>
              <a:spcAft>
                <a:spcPct val="0"/>
              </a:spcAft>
              <a:defRPr sz="3600" b="1">
                <a:solidFill>
                  <a:srgbClr val="3333CC"/>
                </a:solidFill>
                <a:latin typeface="Times New Roman" pitchFamily="18" charset="0"/>
              </a:defRPr>
            </a:lvl6pPr>
            <a:lvl7pPr marL="914400" algn="ctr" rtl="0" fontAlgn="base">
              <a:spcBef>
                <a:spcPct val="0"/>
              </a:spcBef>
              <a:spcAft>
                <a:spcPct val="0"/>
              </a:spcAft>
              <a:defRPr sz="3600" b="1">
                <a:solidFill>
                  <a:srgbClr val="3333CC"/>
                </a:solidFill>
                <a:latin typeface="Times New Roman" pitchFamily="18" charset="0"/>
              </a:defRPr>
            </a:lvl7pPr>
            <a:lvl8pPr marL="1371600" algn="ctr" rtl="0" fontAlgn="base">
              <a:spcBef>
                <a:spcPct val="0"/>
              </a:spcBef>
              <a:spcAft>
                <a:spcPct val="0"/>
              </a:spcAft>
              <a:defRPr sz="3600" b="1">
                <a:solidFill>
                  <a:srgbClr val="3333CC"/>
                </a:solidFill>
                <a:latin typeface="Times New Roman" pitchFamily="18" charset="0"/>
              </a:defRPr>
            </a:lvl8pPr>
            <a:lvl9pPr marL="1828800" algn="ctr" rtl="0" fontAlgn="base">
              <a:spcBef>
                <a:spcPct val="0"/>
              </a:spcBef>
              <a:spcAft>
                <a:spcPct val="0"/>
              </a:spcAft>
              <a:defRPr sz="3600" b="1">
                <a:solidFill>
                  <a:srgbClr val="3333CC"/>
                </a:solidFill>
                <a:latin typeface="Times New Roman" pitchFamily="18" charset="0"/>
              </a:defRPr>
            </a:lvl9pPr>
          </a:lstStyle>
          <a:p>
            <a:r>
              <a:rPr lang="es-ES" sz="4800" dirty="0" smtClean="0"/>
              <a:t>MISOFAR® 200 MCG</a:t>
            </a:r>
          </a:p>
          <a:p>
            <a:r>
              <a:rPr lang="es-ES" sz="4800" dirty="0" smtClean="0"/>
              <a:t>Comprimidos vaginales</a:t>
            </a:r>
            <a:endParaRPr lang="en-US" sz="4800" dirty="0"/>
          </a:p>
        </p:txBody>
      </p:sp>
      <p:pic>
        <p:nvPicPr>
          <p:cNvPr id="2050" name="Picture 2" descr="F:\Santander HTC 20-21.6.09\IMAGE_087.jpg"/>
          <p:cNvPicPr>
            <a:picLocks noChangeAspect="1" noChangeArrowheads="1"/>
          </p:cNvPicPr>
          <p:nvPr/>
        </p:nvPicPr>
        <p:blipFill>
          <a:blip r:embed="rId2" cstate="print"/>
          <a:srcRect/>
          <a:stretch>
            <a:fillRect/>
          </a:stretch>
        </p:blipFill>
        <p:spPr bwMode="auto">
          <a:xfrm>
            <a:off x="0" y="0"/>
            <a:ext cx="9144000" cy="7173416"/>
          </a:xfrm>
          <a:prstGeom prst="rect">
            <a:avLst/>
          </a:prstGeom>
          <a:noFill/>
        </p:spPr>
      </p:pic>
    </p:spTree>
    <p:extLst>
      <p:ext uri="{BB962C8B-B14F-4D97-AF65-F5344CB8AC3E}">
        <p14:creationId xmlns="" xmlns:p14="http://schemas.microsoft.com/office/powerpoint/2010/main" val="12416865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sz="1800" u="sng" dirty="0" err="1" smtClean="0">
                <a:solidFill>
                  <a:srgbClr val="3333CC"/>
                </a:solidFill>
                <a:latin typeface="+mj-lt"/>
                <a:ea typeface="+mj-ea"/>
                <a:cs typeface="+mj-cs"/>
              </a:rPr>
              <a:t>Kalampokas</a:t>
            </a:r>
            <a:r>
              <a:rPr lang="es-ES_tradnl" sz="1800" u="sng" dirty="0" smtClean="0">
                <a:solidFill>
                  <a:srgbClr val="3333CC"/>
                </a:solidFill>
                <a:latin typeface="+mj-lt"/>
                <a:ea typeface="+mj-ea"/>
                <a:cs typeface="+mj-cs"/>
              </a:rPr>
              <a:t> - 2012</a:t>
            </a:r>
          </a:p>
          <a:p>
            <a:pPr marL="0" indent="0">
              <a:buFont typeface="Arial" pitchFamily="34" charset="0"/>
              <a:buNone/>
            </a:pPr>
            <a:r>
              <a:rPr lang="es-ES_tradnl" sz="2000" i="1" dirty="0" smtClean="0">
                <a:solidFill>
                  <a:srgbClr val="3333CC"/>
                </a:solidFill>
                <a:latin typeface="+mj-lt"/>
                <a:ea typeface="+mj-ea"/>
                <a:cs typeface="+mj-cs"/>
              </a:rPr>
              <a:t>Material y métodos</a:t>
            </a:r>
          </a:p>
          <a:p>
            <a:pPr marL="0" indent="0">
              <a:buFont typeface="Arial" pitchFamily="34" charset="0"/>
              <a:buNone/>
            </a:pPr>
            <a:r>
              <a:rPr lang="es-ES_tradnl" sz="1800" dirty="0" smtClean="0">
                <a:solidFill>
                  <a:srgbClr val="3333CC"/>
                </a:solidFill>
                <a:latin typeface="+mj-lt"/>
                <a:ea typeface="+mj-ea"/>
                <a:cs typeface="+mj-cs"/>
              </a:rPr>
              <a:t>Pacientes que previo a una </a:t>
            </a:r>
            <a:r>
              <a:rPr lang="es-ES_tradnl" sz="1800" dirty="0" err="1" smtClean="0">
                <a:solidFill>
                  <a:srgbClr val="3333CC"/>
                </a:solidFill>
                <a:latin typeface="+mj-lt"/>
                <a:ea typeface="+mj-ea"/>
                <a:cs typeface="+mj-cs"/>
              </a:rPr>
              <a:t>histeroscopia</a:t>
            </a:r>
            <a:r>
              <a:rPr lang="es-ES_tradnl" sz="1800" dirty="0" smtClean="0">
                <a:solidFill>
                  <a:srgbClr val="3333CC"/>
                </a:solidFill>
                <a:latin typeface="+mj-lt"/>
                <a:ea typeface="+mj-ea"/>
                <a:cs typeface="+mj-cs"/>
              </a:rPr>
              <a:t>  recibieron 200 </a:t>
            </a:r>
            <a:r>
              <a:rPr lang="es-ES_tradnl" sz="1800" dirty="0" err="1" smtClean="0">
                <a:solidFill>
                  <a:srgbClr val="3333CC"/>
                </a:solidFill>
                <a:latin typeface="+mj-lt"/>
                <a:ea typeface="+mj-ea"/>
                <a:cs typeface="+mj-cs"/>
              </a:rPr>
              <a:t>mcg</a:t>
            </a:r>
            <a:r>
              <a:rPr lang="es-ES_tradnl" sz="1800" dirty="0" smtClean="0">
                <a:solidFill>
                  <a:srgbClr val="3333CC"/>
                </a:solidFill>
                <a:latin typeface="+mj-lt"/>
                <a:ea typeface="+mj-ea"/>
                <a:cs typeface="+mj-cs"/>
              </a:rPr>
              <a:t> </a:t>
            </a:r>
            <a:r>
              <a:rPr lang="es-ES_tradnl" sz="1800" b="1" dirty="0" err="1" smtClean="0">
                <a:solidFill>
                  <a:srgbClr val="3333CC"/>
                </a:solidFill>
                <a:latin typeface="+mj-lt"/>
                <a:ea typeface="+mj-ea"/>
                <a:cs typeface="+mj-cs"/>
              </a:rPr>
              <a:t>misoprostol</a:t>
            </a:r>
            <a:r>
              <a:rPr lang="es-ES_tradnl" sz="1800" b="1" dirty="0" smtClean="0">
                <a:solidFill>
                  <a:srgbClr val="3333CC"/>
                </a:solidFill>
                <a:latin typeface="+mj-lt"/>
                <a:ea typeface="+mj-ea"/>
                <a:cs typeface="+mj-cs"/>
              </a:rPr>
              <a:t> vía vaginal </a:t>
            </a:r>
            <a:r>
              <a:rPr lang="es-ES_tradnl" sz="1800" dirty="0" smtClean="0">
                <a:solidFill>
                  <a:srgbClr val="3333CC"/>
                </a:solidFill>
                <a:latin typeface="+mj-lt"/>
                <a:ea typeface="+mj-ea"/>
                <a:cs typeface="+mj-cs"/>
              </a:rPr>
              <a:t>12 horas antes (n=30) Vs grupo control (n=25).  Pacientes con cesárea previa.</a:t>
            </a:r>
          </a:p>
          <a:p>
            <a:pPr marL="0" indent="0">
              <a:buFont typeface="Arial" pitchFamily="34" charset="0"/>
              <a:buNone/>
            </a:pPr>
            <a:endParaRPr lang="es-ES_tradnl" sz="1800" dirty="0" smtClean="0">
              <a:solidFill>
                <a:srgbClr val="0070C0"/>
              </a:solidFill>
            </a:endParaRPr>
          </a:p>
          <a:p>
            <a:pPr marL="0" indent="0">
              <a:buFont typeface="Arial" pitchFamily="34" charset="0"/>
              <a:buNone/>
            </a:pPr>
            <a:r>
              <a:rPr lang="es-ES_tradnl" sz="2000" i="1" dirty="0" err="1" smtClean="0">
                <a:solidFill>
                  <a:srgbClr val="3333CC"/>
                </a:solidFill>
                <a:latin typeface="+mj-lt"/>
                <a:ea typeface="+mj-ea"/>
                <a:cs typeface="+mj-cs"/>
              </a:rPr>
              <a:t>Endpoints</a:t>
            </a:r>
            <a:endParaRPr lang="es-ES_tradnl" sz="2000" i="1" dirty="0" smtClean="0">
              <a:solidFill>
                <a:srgbClr val="3333CC"/>
              </a:solidFill>
              <a:latin typeface="+mj-lt"/>
              <a:ea typeface="+mj-ea"/>
              <a:cs typeface="+mj-cs"/>
            </a:endParaRPr>
          </a:p>
          <a:p>
            <a:pPr marL="0" indent="0">
              <a:buFont typeface="Arial" pitchFamily="34" charset="0"/>
              <a:buNone/>
            </a:pPr>
            <a:r>
              <a:rPr lang="es-ES_tradnl" sz="1800" b="1" dirty="0" smtClean="0">
                <a:solidFill>
                  <a:srgbClr val="3333CC"/>
                </a:solidFill>
                <a:latin typeface="+mj-lt"/>
                <a:ea typeface="+mj-ea"/>
                <a:cs typeface="+mj-cs"/>
              </a:rPr>
              <a:t>Eficacia: anchura cervical</a:t>
            </a:r>
          </a:p>
          <a:p>
            <a:pPr marL="0" indent="0">
              <a:buFont typeface="Arial" pitchFamily="34" charset="0"/>
              <a:buNone/>
            </a:pPr>
            <a:endParaRPr lang="es-ES_tradnl" sz="2000" b="1" dirty="0" smtClean="0">
              <a:solidFill>
                <a:srgbClr val="3333CC"/>
              </a:solidFill>
              <a:latin typeface="+mj-lt"/>
              <a:ea typeface="+mj-ea"/>
              <a:cs typeface="+mj-cs"/>
            </a:endParaRPr>
          </a:p>
          <a:p>
            <a:pPr marL="0" indent="0">
              <a:buFont typeface="Arial" pitchFamily="34" charset="0"/>
              <a:buNone/>
            </a:pPr>
            <a:endParaRPr lang="es-ES_tradnl" sz="2000" b="1" dirty="0" smtClean="0">
              <a:solidFill>
                <a:srgbClr val="3333CC"/>
              </a:solidFill>
              <a:latin typeface="+mj-lt"/>
              <a:ea typeface="+mj-ea"/>
              <a:cs typeface="+mj-cs"/>
            </a:endParaRPr>
          </a:p>
          <a:p>
            <a:pPr marL="0" indent="0">
              <a:buFont typeface="Arial" pitchFamily="34" charset="0"/>
              <a:buNone/>
            </a:pPr>
            <a:r>
              <a:rPr lang="es-ES_tradnl" sz="2000" b="1" dirty="0" smtClean="0">
                <a:solidFill>
                  <a:srgbClr val="3333CC"/>
                </a:solidFill>
                <a:latin typeface="+mj-lt"/>
                <a:ea typeface="+mj-ea"/>
                <a:cs typeface="+mj-cs"/>
              </a:rPr>
              <a:t>Seguridad</a:t>
            </a:r>
          </a:p>
          <a:p>
            <a:pPr>
              <a:buFont typeface="Wingdings" pitchFamily="2" charset="2"/>
              <a:buChar char="Ø"/>
            </a:pPr>
            <a:r>
              <a:rPr lang="es-ES_tradnl" sz="1800" b="1" dirty="0" smtClean="0">
                <a:solidFill>
                  <a:srgbClr val="3333CC"/>
                </a:solidFill>
                <a:latin typeface="+mj-lt"/>
                <a:ea typeface="+mj-ea"/>
                <a:cs typeface="+mj-cs"/>
              </a:rPr>
              <a:t>Desgarro cervical </a:t>
            </a:r>
          </a:p>
          <a:p>
            <a:pPr>
              <a:buFont typeface="Wingdings" pitchFamily="2" charset="2"/>
              <a:buChar char="Ø"/>
            </a:pPr>
            <a:r>
              <a:rPr lang="es-ES_tradnl" sz="1800" b="1" dirty="0" smtClean="0">
                <a:solidFill>
                  <a:srgbClr val="3333CC"/>
                </a:solidFill>
                <a:latin typeface="+mj-lt"/>
                <a:ea typeface="+mj-ea"/>
                <a:cs typeface="+mj-cs"/>
              </a:rPr>
              <a:t>Creación de falsa vía</a:t>
            </a:r>
          </a:p>
          <a:p>
            <a:pPr>
              <a:buFont typeface="Wingdings" pitchFamily="2" charset="2"/>
              <a:buChar char="Ø"/>
            </a:pPr>
            <a:r>
              <a:rPr lang="es-ES_tradnl" sz="1800" b="1" dirty="0" smtClean="0">
                <a:solidFill>
                  <a:srgbClr val="3333CC"/>
                </a:solidFill>
                <a:latin typeface="+mj-lt"/>
                <a:ea typeface="+mj-ea"/>
                <a:cs typeface="+mj-cs"/>
              </a:rPr>
              <a:t>Sangrado</a:t>
            </a:r>
          </a:p>
          <a:p>
            <a:pPr>
              <a:buFont typeface="Wingdings" pitchFamily="2" charset="2"/>
              <a:buChar char="Ø"/>
            </a:pPr>
            <a:endParaRPr lang="es-ES_tradnl" sz="2000" b="1" dirty="0" smtClean="0">
              <a:solidFill>
                <a:srgbClr val="3333CC"/>
              </a:solidFill>
              <a:latin typeface="+mj-lt"/>
              <a:ea typeface="+mj-ea"/>
              <a:cs typeface="+mj-cs"/>
            </a:endParaRPr>
          </a:p>
          <a:p>
            <a:pPr marL="0" indent="0">
              <a:buFont typeface="Arial" pitchFamily="34" charset="0"/>
              <a:buNone/>
            </a:pPr>
            <a:endParaRPr lang="es-ES_tradnl" sz="2000" i="1" dirty="0" smtClean="0">
              <a:solidFill>
                <a:srgbClr val="3333CC"/>
              </a:solidFill>
              <a:latin typeface="+mj-lt"/>
              <a:ea typeface="+mj-ea"/>
              <a:cs typeface="+mj-cs"/>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n-US" sz="1800" dirty="0">
              <a:solidFill>
                <a:srgbClr val="0070C0"/>
              </a:solidFill>
            </a:endParaRPr>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896" y="2708920"/>
            <a:ext cx="5086350" cy="1000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9872" y="3717032"/>
            <a:ext cx="4320480" cy="24426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Elipse"/>
          <p:cNvSpPr/>
          <p:nvPr/>
        </p:nvSpPr>
        <p:spPr>
          <a:xfrm>
            <a:off x="7812360" y="3356992"/>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p:nvPr/>
        </p:nvSpPr>
        <p:spPr>
          <a:xfrm>
            <a:off x="1213842" y="6279703"/>
            <a:ext cx="7894662" cy="461665"/>
          </a:xfrm>
          <a:prstGeom prst="rect">
            <a:avLst/>
          </a:prstGeom>
          <a:noFill/>
        </p:spPr>
        <p:txBody>
          <a:bodyPr wrap="square" rtlCol="0">
            <a:spAutoFit/>
          </a:bodyPr>
          <a:lstStyle/>
          <a:p>
            <a:r>
              <a:rPr lang="es-ES" sz="1200" dirty="0" err="1" smtClean="0"/>
              <a:t>Kalampokas</a:t>
            </a:r>
            <a:r>
              <a:rPr lang="es-ES" sz="1200" dirty="0" smtClean="0"/>
              <a:t> E et al. </a:t>
            </a:r>
            <a:r>
              <a:rPr lang="en-US" sz="1200" dirty="0"/>
              <a:t>A randomized controlled trial for cervical </a:t>
            </a:r>
            <a:r>
              <a:rPr lang="en-US" sz="1200" dirty="0" smtClean="0"/>
              <a:t>priming using </a:t>
            </a:r>
            <a:r>
              <a:rPr lang="en-US" sz="1200" dirty="0"/>
              <a:t>vaginal misoprostol prior to hysteroscopy</a:t>
            </a:r>
          </a:p>
          <a:p>
            <a:r>
              <a:rPr lang="en-US" sz="1200" dirty="0"/>
              <a:t>in women who have only undergone cesarean </a:t>
            </a:r>
            <a:r>
              <a:rPr lang="en-US" sz="1200" dirty="0" smtClean="0"/>
              <a:t>section. </a:t>
            </a:r>
            <a:r>
              <a:rPr lang="en-US" sz="1200" dirty="0"/>
              <a:t>Arch </a:t>
            </a:r>
            <a:r>
              <a:rPr lang="en-US" sz="1200" dirty="0" err="1"/>
              <a:t>Gynecol</a:t>
            </a:r>
            <a:r>
              <a:rPr lang="en-US" sz="1200" dirty="0"/>
              <a:t> </a:t>
            </a:r>
            <a:r>
              <a:rPr lang="en-US" sz="1200" dirty="0" err="1"/>
              <a:t>Obstet</a:t>
            </a:r>
            <a:r>
              <a:rPr lang="en-US" sz="1200" dirty="0"/>
              <a:t> (2012) 286:853–857</a:t>
            </a:r>
          </a:p>
        </p:txBody>
      </p:sp>
      <p:sp>
        <p:nvSpPr>
          <p:cNvPr id="7"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200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2631286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200 </a:t>
            </a:r>
            <a:r>
              <a:rPr lang="es-ES" sz="2400" b="1" dirty="0" err="1" smtClean="0">
                <a:solidFill>
                  <a:schemeClr val="accent3"/>
                </a:solidFill>
              </a:rPr>
              <a:t>mcg</a:t>
            </a:r>
            <a:r>
              <a:rPr lang="es-ES" dirty="0" smtClean="0"/>
              <a:t> </a:t>
            </a:r>
            <a:endParaRPr lang="en-US" dirty="0"/>
          </a:p>
        </p:txBody>
      </p:sp>
      <p:sp>
        <p:nvSpPr>
          <p:cNvPr id="3" name="2 Marcador de contenido"/>
          <p:cNvSpPr txBox="1">
            <a:spLocks/>
          </p:cNvSpPr>
          <p:nvPr/>
        </p:nvSpPr>
        <p:spPr>
          <a:xfrm>
            <a:off x="457200"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s-ES_tradnl" u="sng" dirty="0" smtClean="0">
              <a:solidFill>
                <a:srgbClr val="3333CC"/>
              </a:solidFill>
              <a:latin typeface="+mj-lt"/>
              <a:ea typeface="+mj-ea"/>
              <a:cs typeface="+mj-cs"/>
            </a:endParaRPr>
          </a:p>
          <a:p>
            <a:pPr marL="0" indent="0">
              <a:buFont typeface="Arial" pitchFamily="34" charset="0"/>
              <a:buNone/>
            </a:pPr>
            <a:r>
              <a:rPr lang="es-ES_tradnl" u="sng" dirty="0" err="1" smtClean="0">
                <a:solidFill>
                  <a:srgbClr val="3333CC"/>
                </a:solidFill>
                <a:latin typeface="+mj-lt"/>
                <a:ea typeface="+mj-ea"/>
                <a:cs typeface="+mj-cs"/>
              </a:rPr>
              <a:t>Kalampokas</a:t>
            </a:r>
            <a:r>
              <a:rPr lang="es-ES_tradnl" u="sng" dirty="0" smtClean="0">
                <a:solidFill>
                  <a:srgbClr val="3333CC"/>
                </a:solidFill>
                <a:latin typeface="+mj-lt"/>
                <a:ea typeface="+mj-ea"/>
                <a:cs typeface="+mj-cs"/>
              </a:rPr>
              <a:t> E– 2012</a:t>
            </a:r>
          </a:p>
          <a:p>
            <a:pPr marL="0" indent="0">
              <a:buFont typeface="Arial" pitchFamily="34" charset="0"/>
              <a:buNone/>
            </a:pPr>
            <a:endParaRPr lang="es-ES_tradnl" u="sng" dirty="0" smtClean="0">
              <a:solidFill>
                <a:srgbClr val="3333CC"/>
              </a:solidFill>
              <a:latin typeface="+mj-lt"/>
              <a:ea typeface="+mj-ea"/>
              <a:cs typeface="+mj-cs"/>
            </a:endParaRPr>
          </a:p>
          <a:p>
            <a:pPr marL="0" indent="0">
              <a:buFont typeface="Arial" pitchFamily="34" charset="0"/>
              <a:buNone/>
            </a:pPr>
            <a:r>
              <a:rPr lang="es-ES" sz="2000" dirty="0" smtClean="0"/>
              <a:t>CONCLUSIONES </a:t>
            </a:r>
          </a:p>
          <a:p>
            <a:pPr>
              <a:buFont typeface="Wingdings" pitchFamily="2" charset="2"/>
              <a:buChar char="Ø"/>
            </a:pPr>
            <a:r>
              <a:rPr lang="en-US" sz="2000" dirty="0" smtClean="0">
                <a:solidFill>
                  <a:srgbClr val="FF0000"/>
                </a:solidFill>
                <a:latin typeface="+mj-lt"/>
                <a:ea typeface="+mj-ea"/>
                <a:cs typeface="+mj-cs"/>
              </a:rPr>
              <a:t>La </a:t>
            </a:r>
            <a:r>
              <a:rPr lang="en-US" sz="2000" dirty="0" err="1" smtClean="0">
                <a:solidFill>
                  <a:srgbClr val="FF0000"/>
                </a:solidFill>
                <a:latin typeface="+mj-lt"/>
                <a:ea typeface="+mj-ea"/>
                <a:cs typeface="+mj-cs"/>
              </a:rPr>
              <a:t>administración</a:t>
            </a:r>
            <a:r>
              <a:rPr lang="en-US" sz="2000" dirty="0" smtClean="0">
                <a:solidFill>
                  <a:srgbClr val="FF0000"/>
                </a:solidFill>
                <a:latin typeface="+mj-lt"/>
                <a:ea typeface="+mj-ea"/>
                <a:cs typeface="+mj-cs"/>
              </a:rPr>
              <a:t> de 200 mcg de </a:t>
            </a:r>
            <a:r>
              <a:rPr lang="en-US" sz="2000" b="1" dirty="0" smtClean="0">
                <a:solidFill>
                  <a:srgbClr val="FF0000"/>
                </a:solidFill>
                <a:latin typeface="+mj-lt"/>
                <a:ea typeface="+mj-ea"/>
                <a:cs typeface="+mj-cs"/>
              </a:rPr>
              <a:t>misoprostol </a:t>
            </a:r>
            <a:r>
              <a:rPr lang="en-US" sz="2000" b="1" dirty="0" err="1" smtClean="0">
                <a:solidFill>
                  <a:srgbClr val="FF0000"/>
                </a:solidFill>
                <a:latin typeface="+mj-lt"/>
                <a:ea typeface="+mj-ea"/>
                <a:cs typeface="+mj-cs"/>
              </a:rPr>
              <a:t>vía</a:t>
            </a:r>
            <a:r>
              <a:rPr lang="en-US" sz="2000" b="1" dirty="0" smtClean="0">
                <a:solidFill>
                  <a:srgbClr val="FF0000"/>
                </a:solidFill>
                <a:latin typeface="+mj-lt"/>
                <a:ea typeface="+mj-ea"/>
                <a:cs typeface="+mj-cs"/>
              </a:rPr>
              <a:t> vaginal </a:t>
            </a:r>
            <a:r>
              <a:rPr lang="en-US" sz="2000" dirty="0" smtClean="0">
                <a:solidFill>
                  <a:srgbClr val="FF0000"/>
                </a:solidFill>
                <a:latin typeface="+mj-lt"/>
                <a:ea typeface="+mj-ea"/>
                <a:cs typeface="+mj-cs"/>
              </a:rPr>
              <a:t>12 </a:t>
            </a:r>
            <a:r>
              <a:rPr lang="en-US" sz="2000" dirty="0" err="1" smtClean="0">
                <a:solidFill>
                  <a:srgbClr val="FF0000"/>
                </a:solidFill>
                <a:latin typeface="+mj-lt"/>
                <a:ea typeface="+mj-ea"/>
                <a:cs typeface="+mj-cs"/>
              </a:rPr>
              <a:t>horas</a:t>
            </a:r>
            <a:r>
              <a:rPr lang="en-US" sz="2000" dirty="0" smtClean="0">
                <a:solidFill>
                  <a:srgbClr val="FF0000"/>
                </a:solidFill>
                <a:latin typeface="+mj-lt"/>
                <a:ea typeface="+mj-ea"/>
                <a:cs typeface="+mj-cs"/>
              </a:rPr>
              <a:t> antes de la </a:t>
            </a:r>
            <a:r>
              <a:rPr lang="en-US" sz="2000" dirty="0" err="1" smtClean="0">
                <a:solidFill>
                  <a:srgbClr val="FF0000"/>
                </a:solidFill>
                <a:latin typeface="+mj-lt"/>
                <a:ea typeface="+mj-ea"/>
                <a:cs typeface="+mj-cs"/>
              </a:rPr>
              <a:t>histeroscopia</a:t>
            </a:r>
            <a:r>
              <a:rPr lang="en-US" sz="2000" dirty="0" smtClean="0">
                <a:solidFill>
                  <a:srgbClr val="FF0000"/>
                </a:solidFill>
                <a:latin typeface="+mj-lt"/>
                <a:ea typeface="+mj-ea"/>
                <a:cs typeface="+mj-cs"/>
              </a:rPr>
              <a:t>, </a:t>
            </a:r>
            <a:r>
              <a:rPr lang="en-US" sz="2000" dirty="0" err="1" smtClean="0">
                <a:solidFill>
                  <a:srgbClr val="FF0000"/>
                </a:solidFill>
                <a:latin typeface="+mj-lt"/>
                <a:ea typeface="+mj-ea"/>
                <a:cs typeface="+mj-cs"/>
              </a:rPr>
              <a:t>reblandece</a:t>
            </a:r>
            <a:r>
              <a:rPr lang="en-US" sz="2000" dirty="0" smtClean="0">
                <a:solidFill>
                  <a:srgbClr val="FF0000"/>
                </a:solidFill>
                <a:latin typeface="+mj-lt"/>
                <a:ea typeface="+mj-ea"/>
                <a:cs typeface="+mj-cs"/>
              </a:rPr>
              <a:t> el </a:t>
            </a:r>
            <a:r>
              <a:rPr lang="en-US" sz="2000" dirty="0" err="1" smtClean="0">
                <a:solidFill>
                  <a:srgbClr val="FF0000"/>
                </a:solidFill>
                <a:latin typeface="+mj-lt"/>
                <a:ea typeface="+mj-ea"/>
                <a:cs typeface="+mj-cs"/>
              </a:rPr>
              <a:t>cérvix</a:t>
            </a:r>
            <a:r>
              <a:rPr lang="en-US" sz="2000" dirty="0" smtClean="0">
                <a:solidFill>
                  <a:srgbClr val="FF0000"/>
                </a:solidFill>
                <a:latin typeface="+mj-lt"/>
                <a:ea typeface="+mj-ea"/>
                <a:cs typeface="+mj-cs"/>
              </a:rPr>
              <a:t>, reduce la </a:t>
            </a:r>
            <a:r>
              <a:rPr lang="en-US" sz="2000" dirty="0" err="1" smtClean="0">
                <a:solidFill>
                  <a:srgbClr val="FF0000"/>
                </a:solidFill>
                <a:latin typeface="+mj-lt"/>
                <a:ea typeface="+mj-ea"/>
                <a:cs typeface="+mj-cs"/>
              </a:rPr>
              <a:t>resistencia</a:t>
            </a:r>
            <a:r>
              <a:rPr lang="en-US" sz="2000" dirty="0" smtClean="0">
                <a:solidFill>
                  <a:srgbClr val="FF0000"/>
                </a:solidFill>
                <a:latin typeface="+mj-lt"/>
                <a:ea typeface="+mj-ea"/>
                <a:cs typeface="+mj-cs"/>
              </a:rPr>
              <a:t> cervical y </a:t>
            </a:r>
            <a:r>
              <a:rPr lang="en-US" sz="2000" dirty="0" err="1" smtClean="0">
                <a:solidFill>
                  <a:srgbClr val="FF0000"/>
                </a:solidFill>
                <a:latin typeface="+mj-lt"/>
                <a:ea typeface="+mj-ea"/>
                <a:cs typeface="+mj-cs"/>
              </a:rPr>
              <a:t>por</a:t>
            </a:r>
            <a:r>
              <a:rPr lang="en-US" sz="2000" dirty="0" smtClean="0">
                <a:solidFill>
                  <a:srgbClr val="FF0000"/>
                </a:solidFill>
                <a:latin typeface="+mj-lt"/>
                <a:ea typeface="+mj-ea"/>
                <a:cs typeface="+mj-cs"/>
              </a:rPr>
              <a:t> </a:t>
            </a:r>
            <a:r>
              <a:rPr lang="en-US" sz="2000" dirty="0" err="1" smtClean="0">
                <a:solidFill>
                  <a:srgbClr val="FF0000"/>
                </a:solidFill>
                <a:latin typeface="+mj-lt"/>
                <a:ea typeface="+mj-ea"/>
                <a:cs typeface="+mj-cs"/>
              </a:rPr>
              <a:t>tanto</a:t>
            </a:r>
            <a:r>
              <a:rPr lang="en-US" sz="2000" dirty="0" smtClean="0">
                <a:solidFill>
                  <a:srgbClr val="FF0000"/>
                </a:solidFill>
                <a:latin typeface="+mj-lt"/>
                <a:ea typeface="+mj-ea"/>
                <a:cs typeface="+mj-cs"/>
              </a:rPr>
              <a:t> la </a:t>
            </a:r>
            <a:r>
              <a:rPr lang="en-US" sz="2000" dirty="0" err="1" smtClean="0">
                <a:solidFill>
                  <a:srgbClr val="FF0000"/>
                </a:solidFill>
                <a:latin typeface="+mj-lt"/>
                <a:ea typeface="+mj-ea"/>
                <a:cs typeface="+mj-cs"/>
              </a:rPr>
              <a:t>necesidad</a:t>
            </a:r>
            <a:r>
              <a:rPr lang="en-US" sz="2000" dirty="0" smtClean="0">
                <a:solidFill>
                  <a:srgbClr val="FF0000"/>
                </a:solidFill>
                <a:latin typeface="+mj-lt"/>
                <a:ea typeface="+mj-ea"/>
                <a:cs typeface="+mj-cs"/>
              </a:rPr>
              <a:t> de </a:t>
            </a:r>
            <a:r>
              <a:rPr lang="en-US" sz="2000" dirty="0" err="1" smtClean="0">
                <a:solidFill>
                  <a:srgbClr val="FF0000"/>
                </a:solidFill>
                <a:latin typeface="+mj-lt"/>
                <a:ea typeface="+mj-ea"/>
                <a:cs typeface="+mj-cs"/>
              </a:rPr>
              <a:t>dilatación</a:t>
            </a:r>
            <a:r>
              <a:rPr lang="en-US" sz="2000" dirty="0" smtClean="0">
                <a:solidFill>
                  <a:srgbClr val="FF0000"/>
                </a:solidFill>
                <a:latin typeface="+mj-lt"/>
                <a:ea typeface="+mj-ea"/>
                <a:cs typeface="+mj-cs"/>
              </a:rPr>
              <a:t> cervical, </a:t>
            </a:r>
            <a:r>
              <a:rPr lang="en-US" sz="2000" dirty="0" err="1" smtClean="0">
                <a:solidFill>
                  <a:srgbClr val="FF0000"/>
                </a:solidFill>
                <a:latin typeface="+mj-lt"/>
                <a:ea typeface="+mj-ea"/>
                <a:cs typeface="+mj-cs"/>
              </a:rPr>
              <a:t>produciendo</a:t>
            </a:r>
            <a:r>
              <a:rPr lang="en-US" sz="2000" dirty="0" smtClean="0">
                <a:solidFill>
                  <a:srgbClr val="FF0000"/>
                </a:solidFill>
                <a:latin typeface="+mj-lt"/>
                <a:ea typeface="+mj-ea"/>
                <a:cs typeface="+mj-cs"/>
              </a:rPr>
              <a:t> </a:t>
            </a:r>
            <a:r>
              <a:rPr lang="en-US" sz="2000" dirty="0" err="1" smtClean="0">
                <a:solidFill>
                  <a:srgbClr val="FF0000"/>
                </a:solidFill>
                <a:latin typeface="+mj-lt"/>
                <a:ea typeface="+mj-ea"/>
                <a:cs typeface="+mj-cs"/>
              </a:rPr>
              <a:t>sólo</a:t>
            </a:r>
            <a:r>
              <a:rPr lang="en-US" sz="2000" dirty="0" smtClean="0">
                <a:solidFill>
                  <a:srgbClr val="FF0000"/>
                </a:solidFill>
                <a:latin typeface="+mj-lt"/>
                <a:ea typeface="+mj-ea"/>
                <a:cs typeface="+mj-cs"/>
              </a:rPr>
              <a:t> </a:t>
            </a:r>
            <a:r>
              <a:rPr lang="en-US" sz="2000" dirty="0" err="1" smtClean="0">
                <a:solidFill>
                  <a:srgbClr val="FF0000"/>
                </a:solidFill>
                <a:latin typeface="+mj-lt"/>
                <a:ea typeface="+mj-ea"/>
                <a:cs typeface="+mj-cs"/>
              </a:rPr>
              <a:t>efectos</a:t>
            </a:r>
            <a:r>
              <a:rPr lang="en-US" sz="2000" dirty="0" smtClean="0">
                <a:solidFill>
                  <a:srgbClr val="FF0000"/>
                </a:solidFill>
                <a:latin typeface="+mj-lt"/>
                <a:ea typeface="+mj-ea"/>
                <a:cs typeface="+mj-cs"/>
              </a:rPr>
              <a:t> </a:t>
            </a:r>
            <a:r>
              <a:rPr lang="en-US" sz="2000" dirty="0" err="1" smtClean="0">
                <a:solidFill>
                  <a:srgbClr val="FF0000"/>
                </a:solidFill>
                <a:latin typeface="+mj-lt"/>
                <a:ea typeface="+mj-ea"/>
                <a:cs typeface="+mj-cs"/>
              </a:rPr>
              <a:t>adversos</a:t>
            </a:r>
            <a:r>
              <a:rPr lang="en-US" sz="2000" dirty="0" smtClean="0">
                <a:solidFill>
                  <a:srgbClr val="FF0000"/>
                </a:solidFill>
                <a:latin typeface="+mj-lt"/>
                <a:ea typeface="+mj-ea"/>
                <a:cs typeface="+mj-cs"/>
              </a:rPr>
              <a:t> </a:t>
            </a:r>
            <a:r>
              <a:rPr lang="en-US" sz="2000" dirty="0" err="1" smtClean="0">
                <a:solidFill>
                  <a:srgbClr val="FF0000"/>
                </a:solidFill>
                <a:latin typeface="+mj-lt"/>
                <a:ea typeface="+mj-ea"/>
                <a:cs typeface="+mj-cs"/>
              </a:rPr>
              <a:t>leves</a:t>
            </a:r>
            <a:endParaRPr lang="es-ES_tradnl" u="sng" dirty="0" smtClean="0">
              <a:solidFill>
                <a:srgbClr val="FF0000"/>
              </a:solidFill>
            </a:endParaRPr>
          </a:p>
          <a:p>
            <a:pPr marL="0" indent="0">
              <a:buFont typeface="Arial" pitchFamily="34" charset="0"/>
              <a:buNone/>
            </a:pPr>
            <a:endParaRPr lang="en-US" dirty="0"/>
          </a:p>
        </p:txBody>
      </p:sp>
      <p:sp>
        <p:nvSpPr>
          <p:cNvPr id="4" name="3 CuadroTexto"/>
          <p:cNvSpPr txBox="1"/>
          <p:nvPr/>
        </p:nvSpPr>
        <p:spPr>
          <a:xfrm>
            <a:off x="1069826" y="6237312"/>
            <a:ext cx="7894662" cy="461665"/>
          </a:xfrm>
          <a:prstGeom prst="rect">
            <a:avLst/>
          </a:prstGeom>
          <a:noFill/>
        </p:spPr>
        <p:txBody>
          <a:bodyPr wrap="square" rtlCol="0">
            <a:spAutoFit/>
          </a:bodyPr>
          <a:lstStyle/>
          <a:p>
            <a:r>
              <a:rPr lang="es-ES" sz="1200" dirty="0" err="1" smtClean="0"/>
              <a:t>Kalampokas</a:t>
            </a:r>
            <a:r>
              <a:rPr lang="es-ES" sz="1200" dirty="0" smtClean="0"/>
              <a:t> E et al. </a:t>
            </a:r>
            <a:r>
              <a:rPr lang="en-US" sz="1200" dirty="0"/>
              <a:t>A randomized controlled trial for cervical </a:t>
            </a:r>
            <a:r>
              <a:rPr lang="en-US" sz="1200" dirty="0" smtClean="0"/>
              <a:t>priming using </a:t>
            </a:r>
            <a:r>
              <a:rPr lang="en-US" sz="1200" dirty="0"/>
              <a:t>vaginal misoprostol prior to hysteroscopy</a:t>
            </a:r>
          </a:p>
          <a:p>
            <a:r>
              <a:rPr lang="en-US" sz="1200" dirty="0"/>
              <a:t>in women who have only undergone cesarean </a:t>
            </a:r>
            <a:r>
              <a:rPr lang="en-US" sz="1200" dirty="0" smtClean="0"/>
              <a:t>section. </a:t>
            </a:r>
            <a:r>
              <a:rPr lang="en-US" sz="1200" dirty="0"/>
              <a:t>Arch </a:t>
            </a:r>
            <a:r>
              <a:rPr lang="en-US" sz="1200" dirty="0" err="1"/>
              <a:t>Gynecol</a:t>
            </a:r>
            <a:r>
              <a:rPr lang="en-US" sz="1200" dirty="0"/>
              <a:t> </a:t>
            </a:r>
            <a:r>
              <a:rPr lang="en-US" sz="1200" dirty="0" err="1"/>
              <a:t>Obstet</a:t>
            </a:r>
            <a:r>
              <a:rPr lang="en-US" sz="1200" dirty="0"/>
              <a:t> (2012) 286:853–857</a:t>
            </a:r>
          </a:p>
        </p:txBody>
      </p:sp>
    </p:spTree>
    <p:extLst>
      <p:ext uri="{BB962C8B-B14F-4D97-AF65-F5344CB8AC3E}">
        <p14:creationId xmlns="" xmlns:p14="http://schemas.microsoft.com/office/powerpoint/2010/main" val="4004960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6876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sz="1800" u="sng" dirty="0" smtClean="0">
                <a:solidFill>
                  <a:srgbClr val="3333CC"/>
                </a:solidFill>
                <a:latin typeface="+mj-lt"/>
                <a:ea typeface="+mj-ea"/>
                <a:cs typeface="+mj-cs"/>
              </a:rPr>
              <a:t>El-</a:t>
            </a:r>
            <a:r>
              <a:rPr lang="es-ES_tradnl" sz="1800" u="sng" dirty="0" err="1" smtClean="0">
                <a:solidFill>
                  <a:srgbClr val="3333CC"/>
                </a:solidFill>
                <a:latin typeface="+mj-lt"/>
                <a:ea typeface="+mj-ea"/>
                <a:cs typeface="+mj-cs"/>
              </a:rPr>
              <a:t>Mazny</a:t>
            </a:r>
            <a:r>
              <a:rPr lang="es-ES_tradnl" sz="1800" u="sng" dirty="0" smtClean="0">
                <a:solidFill>
                  <a:srgbClr val="3333CC"/>
                </a:solidFill>
                <a:latin typeface="+mj-lt"/>
                <a:ea typeface="+mj-ea"/>
                <a:cs typeface="+mj-cs"/>
              </a:rPr>
              <a:t> A - 2011</a:t>
            </a:r>
          </a:p>
          <a:p>
            <a:pPr marL="0" indent="0">
              <a:buFont typeface="Arial" pitchFamily="34" charset="0"/>
              <a:buNone/>
            </a:pPr>
            <a:r>
              <a:rPr lang="es-ES_tradnl" sz="2000" i="1" dirty="0" smtClean="0">
                <a:solidFill>
                  <a:srgbClr val="3333CC"/>
                </a:solidFill>
                <a:latin typeface="+mj-lt"/>
                <a:ea typeface="+mj-ea"/>
                <a:cs typeface="+mj-cs"/>
              </a:rPr>
              <a:t>Material y métodos</a:t>
            </a:r>
          </a:p>
          <a:p>
            <a:pPr marL="0" indent="0">
              <a:buFont typeface="Arial" pitchFamily="34" charset="0"/>
              <a:buNone/>
            </a:pPr>
            <a:r>
              <a:rPr lang="es-ES_tradnl" sz="1800" dirty="0" smtClean="0">
                <a:solidFill>
                  <a:srgbClr val="3333CC"/>
                </a:solidFill>
                <a:latin typeface="+mj-lt"/>
                <a:ea typeface="+mj-ea"/>
                <a:cs typeface="+mj-cs"/>
              </a:rPr>
              <a:t>Se comparó a mujeres que previo a una </a:t>
            </a:r>
            <a:r>
              <a:rPr lang="es-ES_tradnl" sz="1800" dirty="0" err="1" smtClean="0">
                <a:solidFill>
                  <a:srgbClr val="3333CC"/>
                </a:solidFill>
                <a:latin typeface="+mj-lt"/>
                <a:ea typeface="+mj-ea"/>
                <a:cs typeface="+mj-cs"/>
              </a:rPr>
              <a:t>histeroscopia</a:t>
            </a:r>
            <a:r>
              <a:rPr lang="es-ES_tradnl" sz="1800" dirty="0" smtClean="0">
                <a:solidFill>
                  <a:srgbClr val="3333CC"/>
                </a:solidFill>
                <a:latin typeface="+mj-lt"/>
                <a:ea typeface="+mj-ea"/>
                <a:cs typeface="+mj-cs"/>
              </a:rPr>
              <a:t>  recibieron 200 </a:t>
            </a:r>
            <a:r>
              <a:rPr lang="es-ES_tradnl" sz="1800" dirty="0" err="1" smtClean="0">
                <a:solidFill>
                  <a:srgbClr val="3333CC"/>
                </a:solidFill>
                <a:latin typeface="+mj-lt"/>
                <a:ea typeface="+mj-ea"/>
                <a:cs typeface="+mj-cs"/>
              </a:rPr>
              <a:t>mcg</a:t>
            </a:r>
            <a:r>
              <a:rPr lang="es-ES_tradnl" sz="1800" dirty="0" smtClean="0">
                <a:solidFill>
                  <a:srgbClr val="3333CC"/>
                </a:solidFill>
                <a:latin typeface="+mj-lt"/>
                <a:ea typeface="+mj-ea"/>
                <a:cs typeface="+mj-cs"/>
              </a:rPr>
              <a:t> </a:t>
            </a:r>
            <a:r>
              <a:rPr lang="es-ES_tradnl" sz="1800" b="1" dirty="0" err="1" smtClean="0">
                <a:solidFill>
                  <a:srgbClr val="3333CC"/>
                </a:solidFill>
                <a:latin typeface="+mj-lt"/>
                <a:ea typeface="+mj-ea"/>
                <a:cs typeface="+mj-cs"/>
              </a:rPr>
              <a:t>misoprostol</a:t>
            </a:r>
            <a:r>
              <a:rPr lang="es-ES_tradnl" sz="1800" b="1" dirty="0" smtClean="0">
                <a:solidFill>
                  <a:srgbClr val="3333CC"/>
                </a:solidFill>
                <a:latin typeface="+mj-lt"/>
                <a:ea typeface="+mj-ea"/>
                <a:cs typeface="+mj-cs"/>
              </a:rPr>
              <a:t> vía vaginal</a:t>
            </a:r>
            <a:r>
              <a:rPr lang="es-ES_tradnl" sz="1800" dirty="0" smtClean="0">
                <a:solidFill>
                  <a:srgbClr val="3333CC"/>
                </a:solidFill>
                <a:latin typeface="+mj-lt"/>
                <a:ea typeface="+mj-ea"/>
                <a:cs typeface="+mj-cs"/>
              </a:rPr>
              <a:t> 3 horas antes (n=75) Vs  un grupo control </a:t>
            </a:r>
            <a:r>
              <a:rPr lang="es-ES_tradnl" sz="1800" dirty="0" smtClean="0">
                <a:solidFill>
                  <a:srgbClr val="3333CC"/>
                </a:solidFill>
              </a:rPr>
              <a:t>(n=75) .</a:t>
            </a:r>
          </a:p>
          <a:p>
            <a:pPr marL="0" indent="0">
              <a:buFont typeface="Arial" pitchFamily="34" charset="0"/>
              <a:buNone/>
            </a:pPr>
            <a:r>
              <a:rPr lang="es-ES_tradnl" sz="2000" i="1" dirty="0" err="1" smtClean="0">
                <a:solidFill>
                  <a:srgbClr val="3333CC"/>
                </a:solidFill>
                <a:latin typeface="+mj-lt"/>
                <a:ea typeface="+mj-ea"/>
                <a:cs typeface="+mj-cs"/>
              </a:rPr>
              <a:t>Endpoints</a:t>
            </a:r>
            <a:endParaRPr lang="es-ES_tradnl" sz="2000" i="1" dirty="0" smtClean="0">
              <a:solidFill>
                <a:srgbClr val="3333CC"/>
              </a:solidFill>
              <a:latin typeface="+mj-lt"/>
              <a:ea typeface="+mj-ea"/>
              <a:cs typeface="+mj-cs"/>
            </a:endParaRPr>
          </a:p>
          <a:p>
            <a:pPr>
              <a:buFont typeface="Wingdings" pitchFamily="2" charset="2"/>
              <a:buChar char="Ø"/>
            </a:pPr>
            <a:r>
              <a:rPr lang="es-ES_tradnl" sz="1800" b="1" dirty="0" smtClean="0">
                <a:solidFill>
                  <a:srgbClr val="3333CC"/>
                </a:solidFill>
                <a:latin typeface="+mj-lt"/>
                <a:ea typeface="+mj-ea"/>
                <a:cs typeface="+mj-cs"/>
              </a:rPr>
              <a:t>Facilidad entrada </a:t>
            </a:r>
            <a:r>
              <a:rPr lang="es-ES_tradnl" sz="1800" b="1" dirty="0" err="1" smtClean="0">
                <a:solidFill>
                  <a:srgbClr val="3333CC"/>
                </a:solidFill>
                <a:latin typeface="+mj-lt"/>
                <a:ea typeface="+mj-ea"/>
                <a:cs typeface="+mj-cs"/>
              </a:rPr>
              <a:t>histeroscopio</a:t>
            </a:r>
            <a:endParaRPr lang="es-ES_tradnl" sz="1800" b="1" dirty="0" smtClean="0">
              <a:solidFill>
                <a:srgbClr val="3333CC"/>
              </a:solidFill>
              <a:latin typeface="+mj-lt"/>
              <a:ea typeface="+mj-ea"/>
              <a:cs typeface="+mj-cs"/>
            </a:endParaRPr>
          </a:p>
          <a:p>
            <a:pPr>
              <a:buFont typeface="Wingdings" pitchFamily="2" charset="2"/>
              <a:buChar char="Ø"/>
            </a:pPr>
            <a:r>
              <a:rPr lang="es-ES_tradnl" sz="1800" b="1" dirty="0" smtClean="0">
                <a:solidFill>
                  <a:srgbClr val="3333CC"/>
                </a:solidFill>
                <a:latin typeface="+mj-lt"/>
                <a:ea typeface="+mj-ea"/>
                <a:cs typeface="+mj-cs"/>
              </a:rPr>
              <a:t>Duración (min) </a:t>
            </a:r>
          </a:p>
          <a:p>
            <a:pPr>
              <a:buFont typeface="Wingdings" pitchFamily="2" charset="2"/>
              <a:buChar char="Ø"/>
            </a:pPr>
            <a:r>
              <a:rPr lang="es-ES_tradnl" sz="1800" b="1" dirty="0" smtClean="0">
                <a:solidFill>
                  <a:srgbClr val="3333CC"/>
                </a:solidFill>
                <a:latin typeface="+mj-lt"/>
                <a:ea typeface="+mj-ea"/>
                <a:cs typeface="+mj-cs"/>
              </a:rPr>
              <a:t>Aceptabilidad de la paciente</a:t>
            </a:r>
          </a:p>
          <a:p>
            <a:pPr>
              <a:buFont typeface="Wingdings" pitchFamily="2" charset="2"/>
              <a:buChar char="Ø"/>
            </a:pPr>
            <a:r>
              <a:rPr lang="es-ES_tradnl" sz="1800" b="1" dirty="0" smtClean="0">
                <a:solidFill>
                  <a:srgbClr val="3333CC"/>
                </a:solidFill>
                <a:latin typeface="+mj-lt"/>
                <a:ea typeface="+mj-ea"/>
                <a:cs typeface="+mj-cs"/>
              </a:rPr>
              <a:t>Puntuación de dolor</a:t>
            </a:r>
          </a:p>
          <a:p>
            <a:pPr>
              <a:buFont typeface="Wingdings" pitchFamily="2" charset="2"/>
              <a:buChar char="Ø"/>
            </a:pPr>
            <a:r>
              <a:rPr lang="es-ES_tradnl" sz="1800" b="1" dirty="0" smtClean="0">
                <a:solidFill>
                  <a:srgbClr val="3333CC"/>
                </a:solidFill>
                <a:latin typeface="+mj-lt"/>
                <a:ea typeface="+mj-ea"/>
                <a:cs typeface="+mj-cs"/>
              </a:rPr>
              <a:t>Acontecimientos adversos (AA) y complicaciones </a:t>
            </a:r>
            <a:endParaRPr lang="es-ES_tradnl" sz="2000" b="1" dirty="0" smtClean="0">
              <a:solidFill>
                <a:srgbClr val="3333CC"/>
              </a:solidFill>
              <a:latin typeface="+mj-lt"/>
              <a:ea typeface="+mj-ea"/>
              <a:cs typeface="+mj-cs"/>
            </a:endParaRPr>
          </a:p>
          <a:p>
            <a:pPr marL="0" indent="0">
              <a:buFont typeface="Arial" pitchFamily="34" charset="0"/>
              <a:buNone/>
            </a:pPr>
            <a:endParaRPr lang="es-ES_tradnl" sz="2000" i="1" dirty="0" smtClean="0">
              <a:solidFill>
                <a:srgbClr val="3333CC"/>
              </a:solidFill>
              <a:latin typeface="+mj-lt"/>
              <a:ea typeface="+mj-ea"/>
              <a:cs typeface="+mj-cs"/>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n-US" sz="1800" dirty="0">
              <a:solidFill>
                <a:srgbClr val="0070C0"/>
              </a:solidFill>
            </a:endParaRPr>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4725144"/>
            <a:ext cx="6660232" cy="1563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Elipse"/>
          <p:cNvSpPr/>
          <p:nvPr/>
        </p:nvSpPr>
        <p:spPr>
          <a:xfrm>
            <a:off x="3779912" y="3068960"/>
            <a:ext cx="2790564" cy="115212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AA leves y No Significativos  Vs grupo control</a:t>
            </a:r>
            <a:endParaRPr lang="en-US" b="1" dirty="0"/>
          </a:p>
        </p:txBody>
      </p:sp>
      <p:sp>
        <p:nvSpPr>
          <p:cNvPr id="5" name="4 Elipse"/>
          <p:cNvSpPr/>
          <p:nvPr/>
        </p:nvSpPr>
        <p:spPr>
          <a:xfrm>
            <a:off x="6047656" y="3501008"/>
            <a:ext cx="2412776"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No se reportaron</a:t>
            </a:r>
          </a:p>
          <a:p>
            <a:pPr algn="ctr"/>
            <a:r>
              <a:rPr lang="es-ES" b="1" dirty="0" smtClean="0"/>
              <a:t>complicaciones </a:t>
            </a:r>
            <a:endParaRPr lang="en-US" b="1" dirty="0"/>
          </a:p>
        </p:txBody>
      </p:sp>
      <p:sp>
        <p:nvSpPr>
          <p:cNvPr id="6" name="5 Elipse"/>
          <p:cNvSpPr/>
          <p:nvPr/>
        </p:nvSpPr>
        <p:spPr>
          <a:xfrm>
            <a:off x="6786500" y="5013176"/>
            <a:ext cx="737828"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CuadroTexto"/>
          <p:cNvSpPr txBox="1"/>
          <p:nvPr/>
        </p:nvSpPr>
        <p:spPr>
          <a:xfrm>
            <a:off x="1141834" y="6351711"/>
            <a:ext cx="7894662" cy="461665"/>
          </a:xfrm>
          <a:prstGeom prst="rect">
            <a:avLst/>
          </a:prstGeom>
          <a:noFill/>
        </p:spPr>
        <p:txBody>
          <a:bodyPr wrap="square" rtlCol="0">
            <a:spAutoFit/>
          </a:bodyPr>
          <a:lstStyle/>
          <a:p>
            <a:r>
              <a:rPr lang="es-ES" sz="1200" dirty="0" smtClean="0"/>
              <a:t>El-</a:t>
            </a:r>
            <a:r>
              <a:rPr lang="es-ES" sz="1200" dirty="0" err="1" smtClean="0"/>
              <a:t>Mazny</a:t>
            </a:r>
            <a:r>
              <a:rPr lang="es-ES" sz="1200" dirty="0" smtClean="0"/>
              <a:t> et al. </a:t>
            </a:r>
            <a:r>
              <a:rPr lang="en-US" sz="1200" dirty="0"/>
              <a:t>A double-blind randomized controlled trial of </a:t>
            </a:r>
            <a:r>
              <a:rPr lang="en-US" sz="1200" dirty="0" smtClean="0"/>
              <a:t>vaginal misoprostol </a:t>
            </a:r>
            <a:r>
              <a:rPr lang="en-US" sz="1200" dirty="0"/>
              <a:t>for cervical priming before outpatient</a:t>
            </a:r>
          </a:p>
          <a:p>
            <a:r>
              <a:rPr lang="en-US" sz="1200" dirty="0" smtClean="0"/>
              <a:t>Hysteroscopy. </a:t>
            </a:r>
            <a:r>
              <a:rPr lang="en-US" sz="1200" dirty="0" err="1" smtClean="0"/>
              <a:t>Fertil</a:t>
            </a:r>
            <a:r>
              <a:rPr lang="en-US" sz="1200" dirty="0" smtClean="0"/>
              <a:t> </a:t>
            </a:r>
            <a:r>
              <a:rPr lang="en-US" sz="1200" dirty="0" err="1" smtClean="0"/>
              <a:t>Esteril</a:t>
            </a:r>
            <a:r>
              <a:rPr lang="en-US" sz="1200" dirty="0" smtClean="0"/>
              <a:t> 2011; 96:962-5</a:t>
            </a:r>
            <a:endParaRPr lang="en-US" sz="1200" dirty="0"/>
          </a:p>
        </p:txBody>
      </p:sp>
      <p:sp>
        <p:nvSpPr>
          <p:cNvPr id="8" name="1 Título"/>
          <p:cNvSpPr txBox="1">
            <a:spLocks/>
          </p:cNvSpPr>
          <p:nvPr/>
        </p:nvSpPr>
        <p:spPr>
          <a:xfrm>
            <a:off x="1069268" y="633884"/>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200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187803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s-ES_tradnl" u="sng" dirty="0" smtClean="0">
              <a:solidFill>
                <a:srgbClr val="3333CC"/>
              </a:solidFill>
              <a:latin typeface="+mj-lt"/>
              <a:ea typeface="+mj-ea"/>
              <a:cs typeface="+mj-cs"/>
            </a:endParaRPr>
          </a:p>
          <a:p>
            <a:pPr marL="0" indent="0">
              <a:buFont typeface="Arial" pitchFamily="34" charset="0"/>
              <a:buNone/>
            </a:pPr>
            <a:r>
              <a:rPr lang="es-ES_tradnl" u="sng" dirty="0" smtClean="0">
                <a:solidFill>
                  <a:srgbClr val="3333CC"/>
                </a:solidFill>
                <a:latin typeface="+mj-lt"/>
                <a:ea typeface="+mj-ea"/>
                <a:cs typeface="+mj-cs"/>
              </a:rPr>
              <a:t>El-</a:t>
            </a:r>
            <a:r>
              <a:rPr lang="es-ES_tradnl" u="sng" dirty="0" err="1" smtClean="0">
                <a:solidFill>
                  <a:srgbClr val="3333CC"/>
                </a:solidFill>
                <a:latin typeface="+mj-lt"/>
                <a:ea typeface="+mj-ea"/>
                <a:cs typeface="+mj-cs"/>
              </a:rPr>
              <a:t>Mazny</a:t>
            </a:r>
            <a:r>
              <a:rPr lang="es-ES_tradnl" u="sng" dirty="0" smtClean="0">
                <a:solidFill>
                  <a:srgbClr val="3333CC"/>
                </a:solidFill>
                <a:latin typeface="+mj-lt"/>
                <a:ea typeface="+mj-ea"/>
                <a:cs typeface="+mj-cs"/>
              </a:rPr>
              <a:t> 2011</a:t>
            </a:r>
          </a:p>
          <a:p>
            <a:pPr marL="0" indent="0">
              <a:buFont typeface="Arial" pitchFamily="34" charset="0"/>
              <a:buNone/>
            </a:pPr>
            <a:endParaRPr lang="es-ES_tradnl" u="sng" dirty="0" smtClean="0">
              <a:solidFill>
                <a:srgbClr val="3333CC"/>
              </a:solidFill>
              <a:latin typeface="+mj-lt"/>
              <a:ea typeface="+mj-ea"/>
              <a:cs typeface="+mj-cs"/>
            </a:endParaRPr>
          </a:p>
          <a:p>
            <a:pPr marL="0" indent="0">
              <a:buFont typeface="Arial" pitchFamily="34" charset="0"/>
              <a:buNone/>
            </a:pPr>
            <a:r>
              <a:rPr lang="es-ES" sz="2000" dirty="0" smtClean="0"/>
              <a:t>CONCLUSIONES </a:t>
            </a:r>
          </a:p>
          <a:p>
            <a:pPr>
              <a:buFont typeface="Wingdings" pitchFamily="2" charset="2"/>
              <a:buChar char="Ø"/>
            </a:pPr>
            <a:r>
              <a:rPr lang="en-US" sz="2000" dirty="0" smtClean="0">
                <a:latin typeface="+mj-lt"/>
                <a:ea typeface="+mj-ea"/>
                <a:cs typeface="+mj-cs"/>
              </a:rPr>
              <a:t>La </a:t>
            </a:r>
            <a:r>
              <a:rPr lang="en-US" sz="2000" dirty="0" err="1" smtClean="0">
                <a:latin typeface="+mj-lt"/>
                <a:ea typeface="+mj-ea"/>
                <a:cs typeface="+mj-cs"/>
              </a:rPr>
              <a:t>administración</a:t>
            </a:r>
            <a:r>
              <a:rPr lang="en-US" sz="2000" dirty="0" smtClean="0">
                <a:latin typeface="+mj-lt"/>
                <a:ea typeface="+mj-ea"/>
                <a:cs typeface="+mj-cs"/>
              </a:rPr>
              <a:t> de 200 mcg de </a:t>
            </a:r>
            <a:r>
              <a:rPr lang="en-US" sz="2000" b="1" dirty="0" smtClean="0">
                <a:latin typeface="+mj-lt"/>
                <a:ea typeface="+mj-ea"/>
                <a:cs typeface="+mj-cs"/>
              </a:rPr>
              <a:t>misoprostol </a:t>
            </a:r>
            <a:r>
              <a:rPr lang="en-US" sz="2000" b="1" dirty="0" err="1" smtClean="0">
                <a:latin typeface="+mj-lt"/>
                <a:ea typeface="+mj-ea"/>
                <a:cs typeface="+mj-cs"/>
              </a:rPr>
              <a:t>vía</a:t>
            </a:r>
            <a:r>
              <a:rPr lang="en-US" sz="2000" b="1" dirty="0" smtClean="0">
                <a:latin typeface="+mj-lt"/>
                <a:ea typeface="+mj-ea"/>
                <a:cs typeface="+mj-cs"/>
              </a:rPr>
              <a:t> vaginal </a:t>
            </a:r>
            <a:r>
              <a:rPr lang="en-US" sz="2000" dirty="0" smtClean="0">
                <a:solidFill>
                  <a:srgbClr val="FF0000"/>
                </a:solidFill>
                <a:latin typeface="+mj-lt"/>
                <a:ea typeface="+mj-ea"/>
                <a:cs typeface="+mj-cs"/>
              </a:rPr>
              <a:t>3 </a:t>
            </a:r>
            <a:r>
              <a:rPr lang="en-US" sz="2000" dirty="0" err="1" smtClean="0">
                <a:solidFill>
                  <a:srgbClr val="FF0000"/>
                </a:solidFill>
                <a:latin typeface="+mj-lt"/>
                <a:ea typeface="+mj-ea"/>
                <a:cs typeface="+mj-cs"/>
              </a:rPr>
              <a:t>horas</a:t>
            </a:r>
            <a:r>
              <a:rPr lang="en-US" sz="2000" dirty="0" smtClean="0">
                <a:solidFill>
                  <a:srgbClr val="FF0000"/>
                </a:solidFill>
                <a:latin typeface="+mj-lt"/>
                <a:ea typeface="+mj-ea"/>
                <a:cs typeface="+mj-cs"/>
              </a:rPr>
              <a:t> antes </a:t>
            </a:r>
            <a:r>
              <a:rPr lang="en-US" sz="2000" dirty="0" smtClean="0">
                <a:latin typeface="+mj-lt"/>
                <a:ea typeface="+mj-ea"/>
                <a:cs typeface="+mj-cs"/>
              </a:rPr>
              <a:t>de la </a:t>
            </a:r>
            <a:r>
              <a:rPr lang="en-US" sz="2000" dirty="0" err="1" smtClean="0">
                <a:latin typeface="+mj-lt"/>
                <a:ea typeface="+mj-ea"/>
                <a:cs typeface="+mj-cs"/>
              </a:rPr>
              <a:t>histeroscopia</a:t>
            </a:r>
            <a:r>
              <a:rPr lang="en-US" sz="2000" dirty="0" smtClean="0">
                <a:latin typeface="+mj-lt"/>
                <a:ea typeface="+mj-ea"/>
                <a:cs typeface="+mj-cs"/>
              </a:rPr>
              <a:t> </a:t>
            </a:r>
            <a:r>
              <a:rPr lang="en-US" sz="2000" dirty="0" err="1" smtClean="0">
                <a:latin typeface="+mj-lt"/>
                <a:ea typeface="+mj-ea"/>
                <a:cs typeface="+mj-cs"/>
              </a:rPr>
              <a:t>facilita</a:t>
            </a:r>
            <a:r>
              <a:rPr lang="en-US" sz="2000" dirty="0" smtClean="0">
                <a:latin typeface="+mj-lt"/>
                <a:ea typeface="+mj-ea"/>
                <a:cs typeface="+mj-cs"/>
              </a:rPr>
              <a:t> el </a:t>
            </a:r>
            <a:r>
              <a:rPr lang="en-US" sz="2000" dirty="0" err="1" smtClean="0">
                <a:latin typeface="+mj-lt"/>
                <a:ea typeface="+mj-ea"/>
                <a:cs typeface="+mj-cs"/>
              </a:rPr>
              <a:t>procedimiento</a:t>
            </a:r>
            <a:r>
              <a:rPr lang="en-US" sz="2000" dirty="0" smtClean="0">
                <a:latin typeface="+mj-lt"/>
                <a:ea typeface="+mj-ea"/>
                <a:cs typeface="+mj-cs"/>
              </a:rPr>
              <a:t> y reduce el </a:t>
            </a:r>
            <a:r>
              <a:rPr lang="en-US" sz="2000" dirty="0" err="1" smtClean="0">
                <a:latin typeface="+mj-lt"/>
                <a:ea typeface="+mj-ea"/>
                <a:cs typeface="+mj-cs"/>
              </a:rPr>
              <a:t>tiempo</a:t>
            </a:r>
            <a:r>
              <a:rPr lang="en-US" sz="2000" dirty="0" smtClean="0">
                <a:latin typeface="+mj-lt"/>
                <a:ea typeface="+mj-ea"/>
                <a:cs typeface="+mj-cs"/>
              </a:rPr>
              <a:t> </a:t>
            </a:r>
            <a:r>
              <a:rPr lang="en-US" sz="2000" dirty="0" err="1" smtClean="0">
                <a:latin typeface="+mj-lt"/>
                <a:ea typeface="+mj-ea"/>
                <a:cs typeface="+mj-cs"/>
              </a:rPr>
              <a:t>empleado</a:t>
            </a:r>
            <a:r>
              <a:rPr lang="en-US" sz="2000" dirty="0" smtClean="0">
                <a:latin typeface="+mj-lt"/>
                <a:ea typeface="+mj-ea"/>
                <a:cs typeface="+mj-cs"/>
              </a:rPr>
              <a:t>, </a:t>
            </a:r>
            <a:r>
              <a:rPr lang="en-US" sz="2000" dirty="0" err="1" smtClean="0">
                <a:latin typeface="+mj-lt"/>
                <a:ea typeface="+mj-ea"/>
                <a:cs typeface="+mj-cs"/>
              </a:rPr>
              <a:t>mejorando</a:t>
            </a:r>
            <a:r>
              <a:rPr lang="en-US" sz="2000" dirty="0" smtClean="0">
                <a:latin typeface="+mj-lt"/>
                <a:ea typeface="+mj-ea"/>
                <a:cs typeface="+mj-cs"/>
              </a:rPr>
              <a:t> la </a:t>
            </a:r>
            <a:r>
              <a:rPr lang="en-US" sz="2000" dirty="0" err="1" smtClean="0">
                <a:latin typeface="+mj-lt"/>
                <a:ea typeface="+mj-ea"/>
                <a:cs typeface="+mj-cs"/>
              </a:rPr>
              <a:t>aceptabilidad</a:t>
            </a:r>
            <a:r>
              <a:rPr lang="en-US" sz="2000" dirty="0" smtClean="0">
                <a:latin typeface="+mj-lt"/>
                <a:ea typeface="+mj-ea"/>
                <a:cs typeface="+mj-cs"/>
              </a:rPr>
              <a:t> y el dolor de la </a:t>
            </a:r>
            <a:r>
              <a:rPr lang="en-US" sz="2000" dirty="0" err="1" smtClean="0">
                <a:latin typeface="+mj-lt"/>
                <a:ea typeface="+mj-ea"/>
                <a:cs typeface="+mj-cs"/>
              </a:rPr>
              <a:t>paciente</a:t>
            </a:r>
            <a:r>
              <a:rPr lang="en-US" sz="2000" dirty="0" smtClean="0">
                <a:latin typeface="+mj-lt"/>
                <a:ea typeface="+mj-ea"/>
                <a:cs typeface="+mj-cs"/>
              </a:rPr>
              <a:t>.</a:t>
            </a:r>
            <a:endParaRPr lang="es-ES_tradnl" u="sng" dirty="0" smtClean="0">
              <a:solidFill>
                <a:srgbClr val="0070C0"/>
              </a:solidFill>
            </a:endParaRPr>
          </a:p>
          <a:p>
            <a:pPr marL="0" indent="0">
              <a:buFont typeface="Arial" pitchFamily="34" charset="0"/>
              <a:buNone/>
            </a:pPr>
            <a:endParaRPr lang="en-US" dirty="0"/>
          </a:p>
        </p:txBody>
      </p:sp>
      <p:sp>
        <p:nvSpPr>
          <p:cNvPr id="3" name="2 CuadroTexto"/>
          <p:cNvSpPr txBox="1"/>
          <p:nvPr/>
        </p:nvSpPr>
        <p:spPr>
          <a:xfrm>
            <a:off x="1141834" y="6309320"/>
            <a:ext cx="7894662" cy="461665"/>
          </a:xfrm>
          <a:prstGeom prst="rect">
            <a:avLst/>
          </a:prstGeom>
          <a:noFill/>
        </p:spPr>
        <p:txBody>
          <a:bodyPr wrap="square" rtlCol="0">
            <a:spAutoFit/>
          </a:bodyPr>
          <a:lstStyle/>
          <a:p>
            <a:r>
              <a:rPr lang="es-ES" sz="1200" dirty="0" smtClean="0"/>
              <a:t>El-</a:t>
            </a:r>
            <a:r>
              <a:rPr lang="es-ES" sz="1200" dirty="0" err="1" smtClean="0"/>
              <a:t>Mazny</a:t>
            </a:r>
            <a:r>
              <a:rPr lang="es-ES" sz="1200" dirty="0" smtClean="0"/>
              <a:t> et al. </a:t>
            </a:r>
            <a:r>
              <a:rPr lang="en-US" sz="1200" dirty="0"/>
              <a:t>A double-blind randomized controlled trial of </a:t>
            </a:r>
            <a:r>
              <a:rPr lang="en-US" sz="1200" dirty="0" smtClean="0"/>
              <a:t>vaginal misoprostol </a:t>
            </a:r>
            <a:r>
              <a:rPr lang="en-US" sz="1200" dirty="0"/>
              <a:t>for cervical priming before outpatient</a:t>
            </a:r>
          </a:p>
          <a:p>
            <a:r>
              <a:rPr lang="en-US" sz="1200" dirty="0" smtClean="0"/>
              <a:t>Hysteroscopy. </a:t>
            </a:r>
            <a:r>
              <a:rPr lang="en-US" sz="1200" dirty="0" err="1" smtClean="0"/>
              <a:t>Fertil</a:t>
            </a:r>
            <a:r>
              <a:rPr lang="en-US" sz="1200" dirty="0" smtClean="0"/>
              <a:t> </a:t>
            </a:r>
            <a:r>
              <a:rPr lang="en-US" sz="1200" dirty="0" err="1" smtClean="0"/>
              <a:t>Esteril</a:t>
            </a:r>
            <a:r>
              <a:rPr lang="en-US" sz="1200" dirty="0" smtClean="0"/>
              <a:t> 2011; 96:962-5</a:t>
            </a:r>
            <a:endParaRPr lang="en-US" sz="1200" dirty="0"/>
          </a:p>
        </p:txBody>
      </p:sp>
      <p:sp>
        <p:nvSpPr>
          <p:cNvPr id="4" name="1 Título"/>
          <p:cNvSpPr txBox="1">
            <a:spLocks/>
          </p:cNvSpPr>
          <p:nvPr/>
        </p:nvSpPr>
        <p:spPr>
          <a:xfrm>
            <a:off x="1069268" y="777900"/>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200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3957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sz="1800" u="sng" dirty="0" err="1" smtClean="0">
                <a:solidFill>
                  <a:srgbClr val="3333CC"/>
                </a:solidFill>
                <a:latin typeface="+mj-lt"/>
                <a:ea typeface="+mj-ea"/>
                <a:cs typeface="+mj-cs"/>
              </a:rPr>
              <a:t>Guy</a:t>
            </a:r>
            <a:r>
              <a:rPr lang="es-ES_tradnl" sz="1800" u="sng" dirty="0" smtClean="0">
                <a:solidFill>
                  <a:srgbClr val="3333CC"/>
                </a:solidFill>
                <a:latin typeface="+mj-lt"/>
                <a:ea typeface="+mj-ea"/>
                <a:cs typeface="+mj-cs"/>
              </a:rPr>
              <a:t> </a:t>
            </a:r>
            <a:r>
              <a:rPr lang="es-ES_tradnl" sz="1800" u="sng" dirty="0" err="1" smtClean="0">
                <a:solidFill>
                  <a:srgbClr val="3333CC"/>
                </a:solidFill>
                <a:latin typeface="+mj-lt"/>
                <a:ea typeface="+mj-ea"/>
                <a:cs typeface="+mj-cs"/>
              </a:rPr>
              <a:t>Wadel</a:t>
            </a:r>
            <a:r>
              <a:rPr lang="es-ES_tradnl" sz="1800" u="sng" dirty="0" smtClean="0">
                <a:solidFill>
                  <a:srgbClr val="3333CC"/>
                </a:solidFill>
                <a:latin typeface="+mj-lt"/>
                <a:ea typeface="+mj-ea"/>
                <a:cs typeface="+mj-cs"/>
              </a:rPr>
              <a:t> - 2008</a:t>
            </a:r>
          </a:p>
          <a:p>
            <a:pPr marL="0" indent="0">
              <a:buFont typeface="Arial" pitchFamily="34" charset="0"/>
              <a:buNone/>
            </a:pPr>
            <a:r>
              <a:rPr lang="es-ES_tradnl" sz="2000" i="1" dirty="0" smtClean="0">
                <a:solidFill>
                  <a:srgbClr val="3333CC"/>
                </a:solidFill>
                <a:latin typeface="+mj-lt"/>
                <a:ea typeface="+mj-ea"/>
                <a:cs typeface="+mj-cs"/>
              </a:rPr>
              <a:t>Material y métodos</a:t>
            </a:r>
          </a:p>
          <a:p>
            <a:pPr marL="0" indent="0">
              <a:buFont typeface="Arial" pitchFamily="34" charset="0"/>
              <a:buNone/>
            </a:pPr>
            <a:r>
              <a:rPr lang="es-ES_tradnl" sz="1800" dirty="0" smtClean="0">
                <a:solidFill>
                  <a:srgbClr val="3333CC"/>
                </a:solidFill>
                <a:latin typeface="+mj-lt"/>
                <a:ea typeface="+mj-ea"/>
                <a:cs typeface="+mj-cs"/>
              </a:rPr>
              <a:t>Pacientes que previo a una </a:t>
            </a:r>
            <a:r>
              <a:rPr lang="es-ES_tradnl" sz="1800" dirty="0" err="1" smtClean="0">
                <a:solidFill>
                  <a:srgbClr val="3333CC"/>
                </a:solidFill>
                <a:latin typeface="+mj-lt"/>
                <a:ea typeface="+mj-ea"/>
                <a:cs typeface="+mj-cs"/>
              </a:rPr>
              <a:t>histeroscopia</a:t>
            </a:r>
            <a:r>
              <a:rPr lang="es-ES_tradnl" sz="1800" dirty="0" smtClean="0">
                <a:solidFill>
                  <a:srgbClr val="3333CC"/>
                </a:solidFill>
                <a:latin typeface="+mj-lt"/>
                <a:ea typeface="+mj-ea"/>
                <a:cs typeface="+mj-cs"/>
              </a:rPr>
              <a:t>  recibieron 400 </a:t>
            </a:r>
            <a:r>
              <a:rPr lang="es-ES_tradnl" sz="1800" dirty="0" err="1" smtClean="0">
                <a:solidFill>
                  <a:srgbClr val="3333CC"/>
                </a:solidFill>
                <a:latin typeface="+mj-lt"/>
                <a:ea typeface="+mj-ea"/>
                <a:cs typeface="+mj-cs"/>
              </a:rPr>
              <a:t>mcg</a:t>
            </a:r>
            <a:r>
              <a:rPr lang="es-ES_tradnl" sz="1800" dirty="0" smtClean="0">
                <a:solidFill>
                  <a:srgbClr val="3333CC"/>
                </a:solidFill>
                <a:latin typeface="+mj-lt"/>
                <a:ea typeface="+mj-ea"/>
                <a:cs typeface="+mj-cs"/>
              </a:rPr>
              <a:t> (2 </a:t>
            </a:r>
            <a:r>
              <a:rPr lang="es-ES_tradnl" sz="1800" dirty="0" err="1" smtClean="0">
                <a:solidFill>
                  <a:srgbClr val="3333CC"/>
                </a:solidFill>
                <a:latin typeface="+mj-lt"/>
                <a:ea typeface="+mj-ea"/>
                <a:cs typeface="+mj-cs"/>
              </a:rPr>
              <a:t>caps</a:t>
            </a:r>
            <a:r>
              <a:rPr lang="es-ES_tradnl" sz="1800" dirty="0" smtClean="0">
                <a:solidFill>
                  <a:srgbClr val="3333CC"/>
                </a:solidFill>
                <a:latin typeface="+mj-lt"/>
                <a:ea typeface="+mj-ea"/>
                <a:cs typeface="+mj-cs"/>
              </a:rPr>
              <a:t> 200mcg) </a:t>
            </a:r>
            <a:r>
              <a:rPr lang="es-ES_tradnl" sz="1800" b="1" dirty="0" err="1" smtClean="0">
                <a:solidFill>
                  <a:srgbClr val="3333CC"/>
                </a:solidFill>
                <a:latin typeface="+mj-lt"/>
                <a:ea typeface="+mj-ea"/>
                <a:cs typeface="+mj-cs"/>
              </a:rPr>
              <a:t>misoprostol</a:t>
            </a:r>
            <a:r>
              <a:rPr lang="es-ES_tradnl" sz="1800" b="1" dirty="0" smtClean="0">
                <a:solidFill>
                  <a:srgbClr val="3333CC"/>
                </a:solidFill>
                <a:latin typeface="+mj-lt"/>
                <a:ea typeface="+mj-ea"/>
                <a:cs typeface="+mj-cs"/>
              </a:rPr>
              <a:t> vía vaginal</a:t>
            </a:r>
            <a:r>
              <a:rPr lang="es-ES_tradnl" sz="1800" dirty="0" smtClean="0">
                <a:solidFill>
                  <a:srgbClr val="3333CC"/>
                </a:solidFill>
                <a:latin typeface="+mj-lt"/>
                <a:ea typeface="+mj-ea"/>
                <a:cs typeface="+mj-cs"/>
              </a:rPr>
              <a:t>  de 12  a 24 horas antes (n=50) o placebo (n=51). </a:t>
            </a:r>
          </a:p>
          <a:p>
            <a:pPr marL="0" indent="0">
              <a:buFont typeface="Arial" pitchFamily="34" charset="0"/>
              <a:buNone/>
            </a:pPr>
            <a:endParaRPr lang="es-ES_tradnl" sz="1800" dirty="0" smtClean="0">
              <a:solidFill>
                <a:srgbClr val="0070C0"/>
              </a:solidFill>
            </a:endParaRPr>
          </a:p>
          <a:p>
            <a:pPr marL="0" indent="0">
              <a:buFont typeface="Arial" pitchFamily="34" charset="0"/>
              <a:buNone/>
            </a:pPr>
            <a:r>
              <a:rPr lang="es-ES_tradnl" sz="2000" i="1" dirty="0" err="1" smtClean="0">
                <a:solidFill>
                  <a:srgbClr val="3333CC"/>
                </a:solidFill>
                <a:latin typeface="+mj-lt"/>
                <a:ea typeface="+mj-ea"/>
                <a:cs typeface="+mj-cs"/>
              </a:rPr>
              <a:t>Endpoints</a:t>
            </a:r>
            <a:endParaRPr lang="es-ES_tradnl" sz="2000" i="1" dirty="0" smtClean="0">
              <a:solidFill>
                <a:srgbClr val="3333CC"/>
              </a:solidFill>
              <a:latin typeface="+mj-lt"/>
              <a:ea typeface="+mj-ea"/>
              <a:cs typeface="+mj-cs"/>
            </a:endParaRPr>
          </a:p>
          <a:p>
            <a:pPr>
              <a:buFont typeface="Wingdings" pitchFamily="2" charset="2"/>
              <a:buChar char="Ø"/>
            </a:pPr>
            <a:r>
              <a:rPr lang="es-ES_tradnl" sz="1800" b="1" dirty="0" smtClean="0">
                <a:solidFill>
                  <a:srgbClr val="3333CC"/>
                </a:solidFill>
                <a:latin typeface="+mj-lt"/>
                <a:ea typeface="+mj-ea"/>
                <a:cs typeface="+mj-cs"/>
              </a:rPr>
              <a:t>Fuerza requerida </a:t>
            </a:r>
          </a:p>
          <a:p>
            <a:pPr marL="0" indent="0">
              <a:buFont typeface="Arial" pitchFamily="34" charset="0"/>
              <a:buNone/>
            </a:pPr>
            <a:r>
              <a:rPr lang="es-ES_tradnl" sz="1800" b="1" dirty="0" smtClean="0">
                <a:solidFill>
                  <a:srgbClr val="3333CC"/>
                </a:solidFill>
                <a:latin typeface="+mj-lt"/>
                <a:ea typeface="+mj-ea"/>
                <a:cs typeface="+mj-cs"/>
              </a:rPr>
              <a:t>para dilatación cervical</a:t>
            </a:r>
          </a:p>
          <a:p>
            <a:pPr>
              <a:buFont typeface="Wingdings" pitchFamily="2" charset="2"/>
              <a:buChar char="Ø"/>
            </a:pPr>
            <a:r>
              <a:rPr lang="es-ES_tradnl" sz="1800" b="1" dirty="0" smtClean="0">
                <a:solidFill>
                  <a:srgbClr val="3333CC"/>
                </a:solidFill>
                <a:latin typeface="+mj-lt"/>
                <a:ea typeface="+mj-ea"/>
                <a:cs typeface="+mj-cs"/>
              </a:rPr>
              <a:t>Dolor </a:t>
            </a:r>
          </a:p>
          <a:p>
            <a:pPr>
              <a:buFont typeface="Wingdings" pitchFamily="2" charset="2"/>
              <a:buChar char="Ø"/>
            </a:pPr>
            <a:r>
              <a:rPr lang="es-ES_tradnl" sz="1800" b="1" dirty="0" smtClean="0">
                <a:solidFill>
                  <a:srgbClr val="3333CC"/>
                </a:solidFill>
                <a:latin typeface="+mj-lt"/>
                <a:ea typeface="+mj-ea"/>
                <a:cs typeface="+mj-cs"/>
              </a:rPr>
              <a:t>Necesidad de analgesia</a:t>
            </a:r>
            <a:endParaRPr lang="es-ES_tradnl" sz="2000" b="1" dirty="0" smtClean="0">
              <a:solidFill>
                <a:srgbClr val="3333CC"/>
              </a:solidFill>
              <a:latin typeface="+mj-lt"/>
              <a:ea typeface="+mj-ea"/>
              <a:cs typeface="+mj-cs"/>
            </a:endParaRPr>
          </a:p>
          <a:p>
            <a:pPr marL="0" indent="0">
              <a:buFont typeface="Arial" pitchFamily="34" charset="0"/>
              <a:buNone/>
            </a:pPr>
            <a:endParaRPr lang="es-ES_tradnl" sz="2000" b="1" dirty="0" smtClean="0">
              <a:solidFill>
                <a:srgbClr val="3333CC"/>
              </a:solidFill>
              <a:latin typeface="+mj-lt"/>
              <a:ea typeface="+mj-ea"/>
              <a:cs typeface="+mj-cs"/>
            </a:endParaRPr>
          </a:p>
          <a:p>
            <a:pPr>
              <a:buFont typeface="Wingdings" pitchFamily="2" charset="2"/>
              <a:buChar char="Ø"/>
            </a:pPr>
            <a:endParaRPr lang="es-ES_tradnl" sz="2000" b="1" dirty="0" smtClean="0">
              <a:solidFill>
                <a:srgbClr val="3333CC"/>
              </a:solidFill>
              <a:latin typeface="+mj-lt"/>
              <a:ea typeface="+mj-ea"/>
              <a:cs typeface="+mj-cs"/>
            </a:endParaRPr>
          </a:p>
          <a:p>
            <a:pPr marL="0" indent="0">
              <a:buFont typeface="Arial" pitchFamily="34" charset="0"/>
              <a:buNone/>
            </a:pPr>
            <a:endParaRPr lang="es-ES_tradnl" sz="2000" i="1" dirty="0" smtClean="0">
              <a:solidFill>
                <a:srgbClr val="3333CC"/>
              </a:solidFill>
              <a:latin typeface="+mj-lt"/>
              <a:ea typeface="+mj-ea"/>
              <a:cs typeface="+mj-cs"/>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n-US" sz="1800" dirty="0">
              <a:solidFill>
                <a:srgbClr val="0070C0"/>
              </a:solidFill>
            </a:endParaRPr>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9872" y="2564904"/>
            <a:ext cx="5028388" cy="24909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7260" y="4725144"/>
            <a:ext cx="8393212" cy="15357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069826" y="6351711"/>
            <a:ext cx="7894662" cy="461665"/>
          </a:xfrm>
          <a:prstGeom prst="rect">
            <a:avLst/>
          </a:prstGeom>
          <a:noFill/>
        </p:spPr>
        <p:txBody>
          <a:bodyPr wrap="square" rtlCol="0">
            <a:spAutoFit/>
          </a:bodyPr>
          <a:lstStyle/>
          <a:p>
            <a:r>
              <a:rPr lang="es-ES" sz="1200" dirty="0" err="1" smtClean="0"/>
              <a:t>Wadel</a:t>
            </a:r>
            <a:r>
              <a:rPr lang="es-ES" sz="1200" dirty="0" smtClean="0"/>
              <a:t> G et al. </a:t>
            </a:r>
            <a:r>
              <a:rPr lang="en-US" sz="1200" dirty="0"/>
              <a:t>Cervical Ripening Using Vaginal Misoprostol before </a:t>
            </a:r>
            <a:r>
              <a:rPr lang="en-US" sz="1200" dirty="0" smtClean="0"/>
              <a:t>Hysteroscopy: A </a:t>
            </a:r>
            <a:r>
              <a:rPr lang="en-US" sz="1200" dirty="0"/>
              <a:t>Double-blind </a:t>
            </a:r>
            <a:r>
              <a:rPr lang="en-US" sz="1200" dirty="0" smtClean="0"/>
              <a:t>Randomized Trial. </a:t>
            </a:r>
            <a:r>
              <a:rPr lang="en-US" sz="1200" dirty="0"/>
              <a:t>Journal of Minimally Invasive Gynecology (2008) 15, 739–744</a:t>
            </a:r>
          </a:p>
        </p:txBody>
      </p:sp>
      <p:sp>
        <p:nvSpPr>
          <p:cNvPr id="6" name="5 CuadroTexto"/>
          <p:cNvSpPr txBox="1"/>
          <p:nvPr/>
        </p:nvSpPr>
        <p:spPr>
          <a:xfrm>
            <a:off x="3419872" y="4509152"/>
            <a:ext cx="5184576" cy="288000"/>
          </a:xfrm>
          <a:prstGeom prst="rect">
            <a:avLst/>
          </a:prstGeom>
          <a:noFill/>
          <a:ln w="25400">
            <a:solidFill>
              <a:srgbClr val="FF0000"/>
            </a:solidFill>
          </a:ln>
        </p:spPr>
        <p:txBody>
          <a:bodyPr wrap="square" rtlCol="0">
            <a:spAutoFit/>
          </a:bodyPr>
          <a:lstStyle/>
          <a:p>
            <a:endParaRPr lang="en-US" b="1" dirty="0"/>
          </a:p>
        </p:txBody>
      </p:sp>
      <p:sp>
        <p:nvSpPr>
          <p:cNvPr id="8" name="1 Título"/>
          <p:cNvSpPr txBox="1">
            <a:spLocks/>
          </p:cNvSpPr>
          <p:nvPr/>
        </p:nvSpPr>
        <p:spPr>
          <a:xfrm>
            <a:off x="1285292" y="620688"/>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200 </a:t>
            </a:r>
            <a:r>
              <a:rPr lang="es-ES" sz="2400" b="1" dirty="0" err="1" smtClean="0">
                <a:solidFill>
                  <a:schemeClr val="accent3"/>
                </a:solidFill>
              </a:rPr>
              <a:t>mcg</a:t>
            </a:r>
            <a:r>
              <a:rPr lang="es-ES" dirty="0" smtClean="0"/>
              <a:t> </a:t>
            </a:r>
            <a:endParaRPr lang="en-US" dirty="0"/>
          </a:p>
        </p:txBody>
      </p:sp>
      <p:sp>
        <p:nvSpPr>
          <p:cNvPr id="9" name="8 Rectángulo"/>
          <p:cNvSpPr/>
          <p:nvPr/>
        </p:nvSpPr>
        <p:spPr>
          <a:xfrm>
            <a:off x="4695874" y="3212976"/>
            <a:ext cx="3116486" cy="288032"/>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CuadroTexto"/>
          <p:cNvSpPr txBox="1"/>
          <p:nvPr/>
        </p:nvSpPr>
        <p:spPr>
          <a:xfrm>
            <a:off x="457200" y="5733256"/>
            <a:ext cx="8363272" cy="324000"/>
          </a:xfrm>
          <a:prstGeom prst="rect">
            <a:avLst/>
          </a:prstGeom>
          <a:noFill/>
          <a:ln w="25400">
            <a:solidFill>
              <a:srgbClr val="FF0000"/>
            </a:solidFill>
          </a:ln>
        </p:spPr>
        <p:txBody>
          <a:bodyPr wrap="square" rtlCol="0">
            <a:spAutoFit/>
          </a:bodyPr>
          <a:lstStyle/>
          <a:p>
            <a:endParaRPr lang="en-US" b="1" dirty="0"/>
          </a:p>
        </p:txBody>
      </p:sp>
    </p:spTree>
    <p:extLst>
      <p:ext uri="{BB962C8B-B14F-4D97-AF65-F5344CB8AC3E}">
        <p14:creationId xmlns="" xmlns:p14="http://schemas.microsoft.com/office/powerpoint/2010/main" val="196177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u="sng" dirty="0" err="1" smtClean="0">
                <a:solidFill>
                  <a:srgbClr val="3333CC"/>
                </a:solidFill>
                <a:latin typeface="+mj-lt"/>
                <a:ea typeface="+mj-ea"/>
                <a:cs typeface="+mj-cs"/>
              </a:rPr>
              <a:t>Wadell</a:t>
            </a:r>
            <a:r>
              <a:rPr lang="es-ES_tradnl" u="sng" dirty="0" smtClean="0">
                <a:solidFill>
                  <a:srgbClr val="3333CC"/>
                </a:solidFill>
                <a:latin typeface="+mj-lt"/>
                <a:ea typeface="+mj-ea"/>
                <a:cs typeface="+mj-cs"/>
              </a:rPr>
              <a:t> G -2008</a:t>
            </a:r>
          </a:p>
          <a:p>
            <a:pPr marL="0" indent="0">
              <a:buFont typeface="Arial" pitchFamily="34" charset="0"/>
              <a:buNone/>
            </a:pPr>
            <a:r>
              <a:rPr lang="es-ES" sz="2000" dirty="0" smtClean="0"/>
              <a:t>CONCLUSIONES </a:t>
            </a:r>
          </a:p>
          <a:p>
            <a:pPr marL="0" indent="0">
              <a:buFont typeface="Arial" pitchFamily="34" charset="0"/>
              <a:buNone/>
            </a:pPr>
            <a:endParaRPr lang="es-ES" sz="2000" dirty="0" smtClean="0"/>
          </a:p>
          <a:p>
            <a:pPr>
              <a:buFont typeface="Wingdings" pitchFamily="2" charset="2"/>
              <a:buChar char="Ø"/>
            </a:pPr>
            <a:r>
              <a:rPr lang="en-US" sz="2000" dirty="0" smtClean="0">
                <a:latin typeface="+mj-lt"/>
                <a:ea typeface="+mj-ea"/>
                <a:cs typeface="+mj-cs"/>
              </a:rPr>
              <a:t>La </a:t>
            </a:r>
            <a:r>
              <a:rPr lang="en-US" sz="2000" dirty="0" err="1" smtClean="0">
                <a:latin typeface="+mj-lt"/>
                <a:ea typeface="+mj-ea"/>
                <a:cs typeface="+mj-cs"/>
              </a:rPr>
              <a:t>administración</a:t>
            </a:r>
            <a:r>
              <a:rPr lang="en-US" sz="2000" dirty="0" smtClean="0">
                <a:latin typeface="+mj-lt"/>
                <a:ea typeface="+mj-ea"/>
                <a:cs typeface="+mj-cs"/>
              </a:rPr>
              <a:t> de 400 mcg de </a:t>
            </a:r>
            <a:r>
              <a:rPr lang="en-US" sz="2000" b="1" dirty="0" smtClean="0">
                <a:latin typeface="+mj-lt"/>
                <a:ea typeface="+mj-ea"/>
                <a:cs typeface="+mj-cs"/>
              </a:rPr>
              <a:t>misoprostol </a:t>
            </a:r>
            <a:r>
              <a:rPr lang="en-US" sz="2000" b="1" dirty="0" err="1" smtClean="0">
                <a:latin typeface="+mj-lt"/>
                <a:ea typeface="+mj-ea"/>
                <a:cs typeface="+mj-cs"/>
              </a:rPr>
              <a:t>vía</a:t>
            </a:r>
            <a:r>
              <a:rPr lang="en-US" sz="2000" b="1" dirty="0" smtClean="0">
                <a:latin typeface="+mj-lt"/>
                <a:ea typeface="+mj-ea"/>
                <a:cs typeface="+mj-cs"/>
              </a:rPr>
              <a:t> vaginal </a:t>
            </a:r>
            <a:r>
              <a:rPr lang="en-US" sz="2000" dirty="0" smtClean="0">
                <a:solidFill>
                  <a:srgbClr val="FF0000"/>
                </a:solidFill>
                <a:latin typeface="+mj-lt"/>
                <a:ea typeface="+mj-ea"/>
                <a:cs typeface="+mj-cs"/>
              </a:rPr>
              <a:t>al </a:t>
            </a:r>
            <a:r>
              <a:rPr lang="en-US" sz="2000" dirty="0" err="1" smtClean="0">
                <a:solidFill>
                  <a:srgbClr val="FF0000"/>
                </a:solidFill>
                <a:latin typeface="+mj-lt"/>
                <a:ea typeface="+mj-ea"/>
                <a:cs typeface="+mj-cs"/>
              </a:rPr>
              <a:t>menos</a:t>
            </a:r>
            <a:r>
              <a:rPr lang="en-US" sz="2000" dirty="0" smtClean="0">
                <a:solidFill>
                  <a:srgbClr val="FF0000"/>
                </a:solidFill>
                <a:latin typeface="+mj-lt"/>
                <a:ea typeface="+mj-ea"/>
                <a:cs typeface="+mj-cs"/>
              </a:rPr>
              <a:t> 12 </a:t>
            </a:r>
            <a:r>
              <a:rPr lang="en-US" sz="2000" dirty="0" err="1" smtClean="0">
                <a:solidFill>
                  <a:srgbClr val="FF0000"/>
                </a:solidFill>
                <a:latin typeface="+mj-lt"/>
                <a:ea typeface="+mj-ea"/>
                <a:cs typeface="+mj-cs"/>
              </a:rPr>
              <a:t>horas</a:t>
            </a:r>
            <a:r>
              <a:rPr lang="en-US" sz="2000" dirty="0" smtClean="0">
                <a:solidFill>
                  <a:srgbClr val="FF0000"/>
                </a:solidFill>
                <a:latin typeface="+mj-lt"/>
                <a:ea typeface="+mj-ea"/>
                <a:cs typeface="+mj-cs"/>
              </a:rPr>
              <a:t> antes de la </a:t>
            </a:r>
            <a:r>
              <a:rPr lang="en-US" sz="2000" dirty="0" err="1" smtClean="0">
                <a:solidFill>
                  <a:srgbClr val="FF0000"/>
                </a:solidFill>
                <a:latin typeface="+mj-lt"/>
                <a:ea typeface="+mj-ea"/>
                <a:cs typeface="+mj-cs"/>
              </a:rPr>
              <a:t>histeroscopia</a:t>
            </a:r>
            <a:r>
              <a:rPr lang="en-US" sz="2000" dirty="0" smtClean="0">
                <a:latin typeface="+mj-lt"/>
                <a:ea typeface="+mj-ea"/>
                <a:cs typeface="+mj-cs"/>
              </a:rPr>
              <a:t>, reduce el dolor y la </a:t>
            </a:r>
            <a:r>
              <a:rPr lang="en-US" sz="2000" dirty="0" err="1" smtClean="0">
                <a:latin typeface="+mj-lt"/>
                <a:ea typeface="+mj-ea"/>
                <a:cs typeface="+mj-cs"/>
              </a:rPr>
              <a:t>fuerza</a:t>
            </a:r>
            <a:r>
              <a:rPr lang="en-US" sz="2000" dirty="0" smtClean="0">
                <a:latin typeface="+mj-lt"/>
                <a:ea typeface="+mj-ea"/>
                <a:cs typeface="+mj-cs"/>
              </a:rPr>
              <a:t> </a:t>
            </a:r>
            <a:r>
              <a:rPr lang="en-US" sz="2000" dirty="0" err="1" smtClean="0">
                <a:latin typeface="+mj-lt"/>
                <a:ea typeface="+mj-ea"/>
                <a:cs typeface="+mj-cs"/>
              </a:rPr>
              <a:t>necesaria</a:t>
            </a:r>
            <a:r>
              <a:rPr lang="en-US" sz="2000" dirty="0" smtClean="0">
                <a:latin typeface="+mj-lt"/>
                <a:ea typeface="+mj-ea"/>
                <a:cs typeface="+mj-cs"/>
              </a:rPr>
              <a:t> </a:t>
            </a:r>
            <a:r>
              <a:rPr lang="en-US" sz="2000" dirty="0" err="1" smtClean="0">
                <a:latin typeface="+mj-lt"/>
                <a:ea typeface="+mj-ea"/>
                <a:cs typeface="+mj-cs"/>
              </a:rPr>
              <a:t>para</a:t>
            </a:r>
            <a:r>
              <a:rPr lang="en-US" sz="2000" dirty="0" smtClean="0">
                <a:latin typeface="+mj-lt"/>
                <a:ea typeface="+mj-ea"/>
                <a:cs typeface="+mj-cs"/>
              </a:rPr>
              <a:t> </a:t>
            </a:r>
            <a:r>
              <a:rPr lang="en-US" sz="2000" dirty="0" err="1" smtClean="0">
                <a:latin typeface="+mj-lt"/>
                <a:ea typeface="+mj-ea"/>
                <a:cs typeface="+mj-cs"/>
              </a:rPr>
              <a:t>dilatar</a:t>
            </a:r>
            <a:r>
              <a:rPr lang="en-US" sz="2000" dirty="0" smtClean="0">
                <a:latin typeface="+mj-lt"/>
                <a:ea typeface="+mj-ea"/>
                <a:cs typeface="+mj-cs"/>
              </a:rPr>
              <a:t> el cervix, </a:t>
            </a:r>
            <a:r>
              <a:rPr lang="en-US" sz="2000" dirty="0" err="1" smtClean="0">
                <a:latin typeface="+mj-lt"/>
                <a:ea typeface="+mj-ea"/>
                <a:cs typeface="+mj-cs"/>
              </a:rPr>
              <a:t>produciendo</a:t>
            </a:r>
            <a:r>
              <a:rPr lang="en-US" sz="2000" dirty="0" smtClean="0">
                <a:latin typeface="+mj-lt"/>
                <a:ea typeface="+mj-ea"/>
                <a:cs typeface="+mj-cs"/>
              </a:rPr>
              <a:t> </a:t>
            </a:r>
            <a:r>
              <a:rPr lang="en-US" sz="2000" dirty="0" err="1" smtClean="0">
                <a:latin typeface="+mj-lt"/>
                <a:ea typeface="+mj-ea"/>
                <a:cs typeface="+mj-cs"/>
              </a:rPr>
              <a:t>sólo</a:t>
            </a:r>
            <a:r>
              <a:rPr lang="en-US" sz="2000" dirty="0" smtClean="0">
                <a:latin typeface="+mj-lt"/>
                <a:ea typeface="+mj-ea"/>
                <a:cs typeface="+mj-cs"/>
              </a:rPr>
              <a:t> </a:t>
            </a:r>
            <a:r>
              <a:rPr lang="en-US" sz="2000" dirty="0" err="1" smtClean="0">
                <a:latin typeface="+mj-lt"/>
                <a:ea typeface="+mj-ea"/>
                <a:cs typeface="+mj-cs"/>
              </a:rPr>
              <a:t>acontecimientos</a:t>
            </a:r>
            <a:r>
              <a:rPr lang="en-US" sz="2000" dirty="0" smtClean="0">
                <a:latin typeface="+mj-lt"/>
                <a:ea typeface="+mj-ea"/>
                <a:cs typeface="+mj-cs"/>
              </a:rPr>
              <a:t> </a:t>
            </a:r>
            <a:r>
              <a:rPr lang="en-US" sz="2000" dirty="0" err="1" smtClean="0">
                <a:latin typeface="+mj-lt"/>
                <a:ea typeface="+mj-ea"/>
                <a:cs typeface="+mj-cs"/>
              </a:rPr>
              <a:t>adversos</a:t>
            </a:r>
            <a:r>
              <a:rPr lang="en-US" sz="2000" dirty="0" smtClean="0">
                <a:latin typeface="+mj-lt"/>
                <a:ea typeface="+mj-ea"/>
                <a:cs typeface="+mj-cs"/>
              </a:rPr>
              <a:t> </a:t>
            </a:r>
            <a:r>
              <a:rPr lang="en-US" sz="2000" dirty="0" err="1" smtClean="0">
                <a:latin typeface="+mj-lt"/>
                <a:ea typeface="+mj-ea"/>
                <a:cs typeface="+mj-cs"/>
              </a:rPr>
              <a:t>leves</a:t>
            </a:r>
            <a:endParaRPr lang="es-ES_tradnl" u="sng" dirty="0" smtClean="0">
              <a:solidFill>
                <a:srgbClr val="0070C0"/>
              </a:solidFill>
            </a:endParaRPr>
          </a:p>
          <a:p>
            <a:pPr marL="0" indent="0">
              <a:buFont typeface="Arial" pitchFamily="34" charset="0"/>
              <a:buNone/>
            </a:pPr>
            <a:endParaRPr lang="en-US" dirty="0"/>
          </a:p>
        </p:txBody>
      </p:sp>
      <p:sp>
        <p:nvSpPr>
          <p:cNvPr id="3" name="2 CuadroTexto"/>
          <p:cNvSpPr txBox="1"/>
          <p:nvPr/>
        </p:nvSpPr>
        <p:spPr>
          <a:xfrm>
            <a:off x="1069826" y="6351711"/>
            <a:ext cx="7894662" cy="461665"/>
          </a:xfrm>
          <a:prstGeom prst="rect">
            <a:avLst/>
          </a:prstGeom>
          <a:noFill/>
        </p:spPr>
        <p:txBody>
          <a:bodyPr wrap="square" rtlCol="0">
            <a:spAutoFit/>
          </a:bodyPr>
          <a:lstStyle/>
          <a:p>
            <a:r>
              <a:rPr lang="es-ES" sz="1200" dirty="0" err="1" smtClean="0"/>
              <a:t>Wadel</a:t>
            </a:r>
            <a:r>
              <a:rPr lang="es-ES" sz="1200" dirty="0" smtClean="0"/>
              <a:t> G et al. </a:t>
            </a:r>
            <a:r>
              <a:rPr lang="en-US" sz="1200" dirty="0"/>
              <a:t>Cervical Ripening Using Vaginal Misoprostol before </a:t>
            </a:r>
            <a:r>
              <a:rPr lang="en-US" sz="1200" dirty="0" smtClean="0"/>
              <a:t>Hysteroscopy: A </a:t>
            </a:r>
            <a:r>
              <a:rPr lang="en-US" sz="1200" dirty="0"/>
              <a:t>Double-blind </a:t>
            </a:r>
            <a:r>
              <a:rPr lang="en-US" sz="1200" dirty="0" smtClean="0"/>
              <a:t>Randomized Trial. </a:t>
            </a:r>
            <a:r>
              <a:rPr lang="en-US" sz="1200" dirty="0"/>
              <a:t>Journal of Minimally Invasive Gynecology (2008) 15, 739–744</a:t>
            </a: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7704" y="3728643"/>
            <a:ext cx="4248472" cy="23646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1 Título"/>
          <p:cNvSpPr txBox="1">
            <a:spLocks/>
          </p:cNvSpPr>
          <p:nvPr/>
        </p:nvSpPr>
        <p:spPr>
          <a:xfrm>
            <a:off x="1285292" y="620688"/>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200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451565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_tradnl" sz="1800" u="sng" dirty="0" err="1" smtClean="0">
                <a:solidFill>
                  <a:srgbClr val="3333CC"/>
                </a:solidFill>
                <a:latin typeface="+mj-lt"/>
                <a:ea typeface="+mj-ea"/>
                <a:cs typeface="+mj-cs"/>
              </a:rPr>
              <a:t>Barcaite</a:t>
            </a:r>
            <a:r>
              <a:rPr lang="es-ES_tradnl" sz="1800" u="sng" dirty="0" smtClean="0">
                <a:solidFill>
                  <a:srgbClr val="3333CC"/>
                </a:solidFill>
                <a:latin typeface="+mj-lt"/>
                <a:ea typeface="+mj-ea"/>
                <a:cs typeface="+mj-cs"/>
              </a:rPr>
              <a:t> - 2005</a:t>
            </a:r>
          </a:p>
          <a:p>
            <a:pPr marL="0" indent="0">
              <a:buFont typeface="Arial" pitchFamily="34" charset="0"/>
              <a:buNone/>
            </a:pPr>
            <a:r>
              <a:rPr lang="es-ES_tradnl" sz="2000" i="1" dirty="0" smtClean="0">
                <a:solidFill>
                  <a:srgbClr val="3333CC"/>
                </a:solidFill>
                <a:latin typeface="+mj-lt"/>
                <a:ea typeface="+mj-ea"/>
                <a:cs typeface="+mj-cs"/>
              </a:rPr>
              <a:t>Material y métodos</a:t>
            </a:r>
          </a:p>
          <a:p>
            <a:pPr marL="0" indent="0">
              <a:buFont typeface="Arial" pitchFamily="34" charset="0"/>
              <a:buNone/>
            </a:pPr>
            <a:r>
              <a:rPr lang="es-ES_tradnl" sz="1800" dirty="0" smtClean="0">
                <a:solidFill>
                  <a:srgbClr val="3333CC"/>
                </a:solidFill>
                <a:latin typeface="+mj-lt"/>
                <a:ea typeface="+mj-ea"/>
                <a:cs typeface="+mj-cs"/>
              </a:rPr>
              <a:t>Pacientes que previo a una </a:t>
            </a:r>
            <a:r>
              <a:rPr lang="es-ES_tradnl" sz="1800" dirty="0" err="1" smtClean="0">
                <a:solidFill>
                  <a:srgbClr val="3333CC"/>
                </a:solidFill>
                <a:latin typeface="+mj-lt"/>
                <a:ea typeface="+mj-ea"/>
                <a:cs typeface="+mj-cs"/>
              </a:rPr>
              <a:t>histeroscopia</a:t>
            </a:r>
            <a:r>
              <a:rPr lang="es-ES_tradnl" sz="1800" dirty="0" smtClean="0">
                <a:solidFill>
                  <a:srgbClr val="3333CC"/>
                </a:solidFill>
                <a:latin typeface="+mj-lt"/>
                <a:ea typeface="+mj-ea"/>
                <a:cs typeface="+mj-cs"/>
              </a:rPr>
              <a:t>  recibieron 400 </a:t>
            </a:r>
            <a:r>
              <a:rPr lang="es-ES_tradnl" sz="1800" dirty="0" err="1" smtClean="0">
                <a:solidFill>
                  <a:srgbClr val="3333CC"/>
                </a:solidFill>
                <a:latin typeface="+mj-lt"/>
                <a:ea typeface="+mj-ea"/>
                <a:cs typeface="+mj-cs"/>
              </a:rPr>
              <a:t>mcg</a:t>
            </a:r>
            <a:r>
              <a:rPr lang="es-ES_tradnl" sz="1800" dirty="0" smtClean="0">
                <a:solidFill>
                  <a:srgbClr val="3333CC"/>
                </a:solidFill>
                <a:latin typeface="+mj-lt"/>
                <a:ea typeface="+mj-ea"/>
                <a:cs typeface="+mj-cs"/>
              </a:rPr>
              <a:t> </a:t>
            </a:r>
            <a:r>
              <a:rPr lang="es-ES_tradnl" sz="1800" b="1" dirty="0" err="1" smtClean="0">
                <a:solidFill>
                  <a:srgbClr val="3333CC"/>
                </a:solidFill>
                <a:latin typeface="+mj-lt"/>
                <a:ea typeface="+mj-ea"/>
                <a:cs typeface="+mj-cs"/>
              </a:rPr>
              <a:t>misoprostol</a:t>
            </a:r>
            <a:r>
              <a:rPr lang="es-ES_tradnl" sz="1800" b="1" dirty="0" smtClean="0">
                <a:solidFill>
                  <a:srgbClr val="3333CC"/>
                </a:solidFill>
                <a:latin typeface="+mj-lt"/>
                <a:ea typeface="+mj-ea"/>
                <a:cs typeface="+mj-cs"/>
              </a:rPr>
              <a:t> vía vaginal </a:t>
            </a:r>
            <a:r>
              <a:rPr lang="es-ES_tradnl" sz="1800" dirty="0" smtClean="0">
                <a:solidFill>
                  <a:srgbClr val="3333CC"/>
                </a:solidFill>
                <a:latin typeface="+mj-lt"/>
                <a:ea typeface="+mj-ea"/>
                <a:cs typeface="+mj-cs"/>
              </a:rPr>
              <a:t>12  horas antes (n=51) Vs grupo control (n=54). </a:t>
            </a: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r>
              <a:rPr lang="es-ES_tradnl" sz="2000" i="1" dirty="0" err="1" smtClean="0">
                <a:solidFill>
                  <a:srgbClr val="3333CC"/>
                </a:solidFill>
                <a:latin typeface="+mj-lt"/>
                <a:ea typeface="+mj-ea"/>
                <a:cs typeface="+mj-cs"/>
              </a:rPr>
              <a:t>Endpoints</a:t>
            </a:r>
            <a:endParaRPr lang="es-ES_tradnl" sz="2000" i="1" dirty="0" smtClean="0">
              <a:solidFill>
                <a:srgbClr val="3333CC"/>
              </a:solidFill>
              <a:latin typeface="+mj-lt"/>
              <a:ea typeface="+mj-ea"/>
              <a:cs typeface="+mj-cs"/>
            </a:endParaRPr>
          </a:p>
          <a:p>
            <a:pPr>
              <a:buFont typeface="Wingdings" pitchFamily="2" charset="2"/>
              <a:buChar char="Ø"/>
            </a:pPr>
            <a:r>
              <a:rPr lang="es-ES_tradnl" sz="1800" b="1" dirty="0" smtClean="0">
                <a:solidFill>
                  <a:srgbClr val="3333CC"/>
                </a:solidFill>
                <a:latin typeface="+mj-lt"/>
                <a:ea typeface="+mj-ea"/>
                <a:cs typeface="+mj-cs"/>
              </a:rPr>
              <a:t>Necesidad de dilatación cervical</a:t>
            </a:r>
          </a:p>
          <a:p>
            <a:pPr>
              <a:buFont typeface="Wingdings" pitchFamily="2" charset="2"/>
              <a:buChar char="Ø"/>
            </a:pPr>
            <a:r>
              <a:rPr lang="es-ES_tradnl" sz="1800" b="1" dirty="0" smtClean="0">
                <a:solidFill>
                  <a:srgbClr val="3333CC"/>
                </a:solidFill>
                <a:latin typeface="+mj-lt"/>
                <a:ea typeface="+mj-ea"/>
                <a:cs typeface="+mj-cs"/>
              </a:rPr>
              <a:t>Dilatación cervical</a:t>
            </a:r>
          </a:p>
          <a:p>
            <a:pPr>
              <a:buFont typeface="Wingdings" pitchFamily="2" charset="2"/>
              <a:buChar char="Ø"/>
            </a:pPr>
            <a:r>
              <a:rPr lang="es-ES_tradnl" sz="1800" b="1" dirty="0" smtClean="0">
                <a:solidFill>
                  <a:srgbClr val="3333CC"/>
                </a:solidFill>
                <a:latin typeface="+mj-lt"/>
                <a:ea typeface="+mj-ea"/>
                <a:cs typeface="+mj-cs"/>
              </a:rPr>
              <a:t>Duración del procedimiento</a:t>
            </a:r>
          </a:p>
          <a:p>
            <a:pPr marL="0" indent="0">
              <a:buFont typeface="Arial" pitchFamily="34" charset="0"/>
              <a:buNone/>
            </a:pPr>
            <a:endParaRPr lang="es-ES_tradnl" sz="2000" b="1" dirty="0" smtClean="0">
              <a:solidFill>
                <a:srgbClr val="3333CC"/>
              </a:solidFill>
              <a:latin typeface="+mj-lt"/>
              <a:ea typeface="+mj-ea"/>
              <a:cs typeface="+mj-cs"/>
            </a:endParaRPr>
          </a:p>
          <a:p>
            <a:pPr>
              <a:buFont typeface="Wingdings" pitchFamily="2" charset="2"/>
              <a:buChar char="Ø"/>
            </a:pPr>
            <a:endParaRPr lang="es-ES_tradnl" sz="2000" b="1" dirty="0" smtClean="0">
              <a:solidFill>
                <a:srgbClr val="3333CC"/>
              </a:solidFill>
              <a:latin typeface="+mj-lt"/>
              <a:ea typeface="+mj-ea"/>
              <a:cs typeface="+mj-cs"/>
            </a:endParaRPr>
          </a:p>
          <a:p>
            <a:pPr marL="0" indent="0">
              <a:buFont typeface="Arial" pitchFamily="34" charset="0"/>
              <a:buNone/>
            </a:pPr>
            <a:endParaRPr lang="es-ES_tradnl" sz="2000" i="1" dirty="0" smtClean="0">
              <a:solidFill>
                <a:srgbClr val="3333CC"/>
              </a:solidFill>
              <a:latin typeface="+mj-lt"/>
              <a:ea typeface="+mj-ea"/>
              <a:cs typeface="+mj-cs"/>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s-ES_tradnl" sz="1800" dirty="0" smtClean="0">
              <a:solidFill>
                <a:srgbClr val="0070C0"/>
              </a:solidFill>
            </a:endParaRPr>
          </a:p>
          <a:p>
            <a:pPr marL="0" indent="0">
              <a:buFont typeface="Arial" pitchFamily="34" charset="0"/>
              <a:buNone/>
            </a:pPr>
            <a:endParaRPr lang="en-US" sz="1800" dirty="0">
              <a:solidFill>
                <a:srgbClr val="0070C0"/>
              </a:solidFill>
            </a:endParaRPr>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67944" y="2705365"/>
            <a:ext cx="4962525"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60636" y="4869160"/>
            <a:ext cx="7139756" cy="12975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213842" y="6351711"/>
            <a:ext cx="7894662" cy="461665"/>
          </a:xfrm>
          <a:prstGeom prst="rect">
            <a:avLst/>
          </a:prstGeom>
          <a:noFill/>
        </p:spPr>
        <p:txBody>
          <a:bodyPr wrap="square" rtlCol="0">
            <a:spAutoFit/>
          </a:bodyPr>
          <a:lstStyle/>
          <a:p>
            <a:r>
              <a:rPr lang="es-ES" sz="1200" dirty="0" err="1" smtClean="0"/>
              <a:t>Barcaite</a:t>
            </a:r>
            <a:r>
              <a:rPr lang="es-ES" sz="1200" dirty="0" smtClean="0"/>
              <a:t> E et al. </a:t>
            </a:r>
            <a:r>
              <a:rPr lang="en-US" sz="1200" dirty="0"/>
              <a:t>Vaginal misoprostol for cervical priming </a:t>
            </a:r>
            <a:r>
              <a:rPr lang="en-US" sz="1200" dirty="0" smtClean="0"/>
              <a:t>before hysteroscopy </a:t>
            </a:r>
            <a:r>
              <a:rPr lang="en-US" sz="1200" dirty="0"/>
              <a:t>in </a:t>
            </a:r>
            <a:r>
              <a:rPr lang="en-US" sz="1200" dirty="0" err="1"/>
              <a:t>perimenopausal</a:t>
            </a:r>
            <a:r>
              <a:rPr lang="en-US" sz="1200" dirty="0"/>
              <a:t> </a:t>
            </a:r>
            <a:r>
              <a:rPr lang="en-US" sz="1200" dirty="0" smtClean="0"/>
              <a:t>and postmenopausal women. </a:t>
            </a:r>
            <a:r>
              <a:rPr lang="en-US" sz="1200" dirty="0" err="1" smtClean="0"/>
              <a:t>Int</a:t>
            </a:r>
            <a:r>
              <a:rPr lang="en-US" sz="1200" dirty="0" smtClean="0"/>
              <a:t> J </a:t>
            </a:r>
            <a:r>
              <a:rPr lang="en-US" sz="1200" dirty="0" err="1" smtClean="0"/>
              <a:t>Gynaecol</a:t>
            </a:r>
            <a:r>
              <a:rPr lang="en-US" sz="1200" dirty="0" smtClean="0"/>
              <a:t> </a:t>
            </a:r>
            <a:r>
              <a:rPr lang="en-US" sz="1200" dirty="0" err="1" smtClean="0"/>
              <a:t>Obstet</a:t>
            </a:r>
            <a:r>
              <a:rPr lang="en-US" sz="1200" dirty="0" smtClean="0"/>
              <a:t> 2005; 91(2):141-5</a:t>
            </a:r>
            <a:endParaRPr lang="en-US" sz="1200" dirty="0"/>
          </a:p>
        </p:txBody>
      </p:sp>
      <p:sp>
        <p:nvSpPr>
          <p:cNvPr id="6" name="5 Elipse"/>
          <p:cNvSpPr/>
          <p:nvPr/>
        </p:nvSpPr>
        <p:spPr>
          <a:xfrm>
            <a:off x="7236296" y="5589240"/>
            <a:ext cx="1224136"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1 Título"/>
          <p:cNvSpPr txBox="1">
            <a:spLocks/>
          </p:cNvSpPr>
          <p:nvPr/>
        </p:nvSpPr>
        <p:spPr>
          <a:xfrm>
            <a:off x="1285292" y="620688"/>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200 </a:t>
            </a:r>
            <a:r>
              <a:rPr lang="es-ES" sz="2400" b="1" dirty="0" err="1" smtClean="0">
                <a:solidFill>
                  <a:schemeClr val="accent3"/>
                </a:solidFill>
              </a:rPr>
              <a:t>mcg</a:t>
            </a:r>
            <a:r>
              <a:rPr lang="es-ES" dirty="0" smtClean="0"/>
              <a:t> </a:t>
            </a:r>
            <a:endParaRPr lang="en-US" dirty="0"/>
          </a:p>
        </p:txBody>
      </p:sp>
      <p:sp>
        <p:nvSpPr>
          <p:cNvPr id="8" name="7 Elipse"/>
          <p:cNvSpPr/>
          <p:nvPr/>
        </p:nvSpPr>
        <p:spPr>
          <a:xfrm>
            <a:off x="8100392" y="4005064"/>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Elipse"/>
          <p:cNvSpPr/>
          <p:nvPr/>
        </p:nvSpPr>
        <p:spPr>
          <a:xfrm>
            <a:off x="8100392" y="4437112"/>
            <a:ext cx="100811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Rectángulo"/>
          <p:cNvSpPr/>
          <p:nvPr/>
        </p:nvSpPr>
        <p:spPr>
          <a:xfrm>
            <a:off x="3275856" y="4869160"/>
            <a:ext cx="1512168" cy="216024"/>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4091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385192" y="1282700"/>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s-ES_tradnl" u="sng" dirty="0" smtClean="0">
              <a:solidFill>
                <a:srgbClr val="3333CC"/>
              </a:solidFill>
              <a:latin typeface="+mj-lt"/>
              <a:ea typeface="+mj-ea"/>
              <a:cs typeface="+mj-cs"/>
            </a:endParaRPr>
          </a:p>
          <a:p>
            <a:pPr marL="0" indent="0">
              <a:buFont typeface="Arial" pitchFamily="34" charset="0"/>
              <a:buNone/>
            </a:pPr>
            <a:r>
              <a:rPr lang="es-ES_tradnl" u="sng" dirty="0" err="1" smtClean="0">
                <a:solidFill>
                  <a:srgbClr val="3333CC"/>
                </a:solidFill>
                <a:latin typeface="+mj-lt"/>
                <a:ea typeface="+mj-ea"/>
                <a:cs typeface="+mj-cs"/>
              </a:rPr>
              <a:t>Barcaite</a:t>
            </a:r>
            <a:r>
              <a:rPr lang="es-ES_tradnl" u="sng" dirty="0" smtClean="0">
                <a:solidFill>
                  <a:srgbClr val="3333CC"/>
                </a:solidFill>
                <a:latin typeface="+mj-lt"/>
                <a:ea typeface="+mj-ea"/>
                <a:cs typeface="+mj-cs"/>
              </a:rPr>
              <a:t> -2005</a:t>
            </a:r>
          </a:p>
          <a:p>
            <a:pPr marL="0" indent="0">
              <a:buFont typeface="Arial" pitchFamily="34" charset="0"/>
              <a:buNone/>
            </a:pPr>
            <a:endParaRPr lang="es-ES_tradnl" u="sng" dirty="0" smtClean="0">
              <a:solidFill>
                <a:srgbClr val="3333CC"/>
              </a:solidFill>
              <a:latin typeface="+mj-lt"/>
              <a:ea typeface="+mj-ea"/>
              <a:cs typeface="+mj-cs"/>
            </a:endParaRPr>
          </a:p>
          <a:p>
            <a:pPr marL="0" indent="0">
              <a:buFont typeface="Arial" pitchFamily="34" charset="0"/>
              <a:buNone/>
            </a:pPr>
            <a:r>
              <a:rPr lang="es-ES" sz="2000" dirty="0" smtClean="0"/>
              <a:t>CONCLUSIONES </a:t>
            </a:r>
          </a:p>
          <a:p>
            <a:pPr>
              <a:buFont typeface="Wingdings" pitchFamily="2" charset="2"/>
              <a:buChar char="Ø"/>
            </a:pPr>
            <a:r>
              <a:rPr lang="en-US" sz="2000" dirty="0" smtClean="0">
                <a:latin typeface="+mj-lt"/>
                <a:ea typeface="+mj-ea"/>
                <a:cs typeface="+mj-cs"/>
              </a:rPr>
              <a:t>La </a:t>
            </a:r>
            <a:r>
              <a:rPr lang="en-US" sz="2000" dirty="0" err="1" smtClean="0">
                <a:latin typeface="+mj-lt"/>
                <a:ea typeface="+mj-ea"/>
                <a:cs typeface="+mj-cs"/>
              </a:rPr>
              <a:t>administración</a:t>
            </a:r>
            <a:r>
              <a:rPr lang="en-US" sz="2000" dirty="0" smtClean="0">
                <a:latin typeface="+mj-lt"/>
                <a:ea typeface="+mj-ea"/>
                <a:cs typeface="+mj-cs"/>
              </a:rPr>
              <a:t> de 400 mcg de </a:t>
            </a:r>
            <a:r>
              <a:rPr lang="en-US" sz="2000" b="1" dirty="0" smtClean="0">
                <a:latin typeface="+mj-lt"/>
                <a:ea typeface="+mj-ea"/>
                <a:cs typeface="+mj-cs"/>
              </a:rPr>
              <a:t>misoprostol </a:t>
            </a:r>
            <a:r>
              <a:rPr lang="en-US" sz="2000" b="1" dirty="0" err="1" smtClean="0">
                <a:latin typeface="+mj-lt"/>
                <a:ea typeface="+mj-ea"/>
                <a:cs typeface="+mj-cs"/>
              </a:rPr>
              <a:t>vía</a:t>
            </a:r>
            <a:r>
              <a:rPr lang="en-US" sz="2000" b="1" dirty="0" smtClean="0">
                <a:latin typeface="+mj-lt"/>
                <a:ea typeface="+mj-ea"/>
                <a:cs typeface="+mj-cs"/>
              </a:rPr>
              <a:t> vaginal </a:t>
            </a:r>
            <a:r>
              <a:rPr lang="en-US" sz="2000" dirty="0" smtClean="0">
                <a:latin typeface="+mj-lt"/>
                <a:ea typeface="+mj-ea"/>
                <a:cs typeface="+mj-cs"/>
              </a:rPr>
              <a:t>antes de la </a:t>
            </a:r>
            <a:r>
              <a:rPr lang="en-US" sz="2000" dirty="0" err="1" smtClean="0">
                <a:latin typeface="+mj-lt"/>
                <a:ea typeface="+mj-ea"/>
                <a:cs typeface="+mj-cs"/>
              </a:rPr>
              <a:t>histeroscopia</a:t>
            </a:r>
            <a:r>
              <a:rPr lang="en-US" sz="2000" dirty="0" smtClean="0">
                <a:latin typeface="+mj-lt"/>
                <a:ea typeface="+mj-ea"/>
                <a:cs typeface="+mj-cs"/>
              </a:rPr>
              <a:t>, reduce la </a:t>
            </a:r>
            <a:r>
              <a:rPr lang="en-US" sz="2000" dirty="0" err="1" smtClean="0">
                <a:latin typeface="+mj-lt"/>
                <a:ea typeface="+mj-ea"/>
                <a:cs typeface="+mj-cs"/>
              </a:rPr>
              <a:t>resistencia</a:t>
            </a:r>
            <a:r>
              <a:rPr lang="en-US" sz="2000" dirty="0" smtClean="0">
                <a:latin typeface="+mj-lt"/>
                <a:ea typeface="+mj-ea"/>
                <a:cs typeface="+mj-cs"/>
              </a:rPr>
              <a:t> cervical y la </a:t>
            </a:r>
            <a:r>
              <a:rPr lang="en-US" sz="2000" dirty="0" err="1" smtClean="0">
                <a:latin typeface="+mj-lt"/>
                <a:ea typeface="+mj-ea"/>
                <a:cs typeface="+mj-cs"/>
              </a:rPr>
              <a:t>necesidad</a:t>
            </a:r>
            <a:r>
              <a:rPr lang="en-US" sz="2000" dirty="0" smtClean="0">
                <a:latin typeface="+mj-lt"/>
                <a:ea typeface="+mj-ea"/>
                <a:cs typeface="+mj-cs"/>
              </a:rPr>
              <a:t> de </a:t>
            </a:r>
            <a:r>
              <a:rPr lang="en-US" sz="2000" dirty="0" err="1" smtClean="0">
                <a:latin typeface="+mj-lt"/>
                <a:ea typeface="+mj-ea"/>
                <a:cs typeface="+mj-cs"/>
              </a:rPr>
              <a:t>dilatación</a:t>
            </a:r>
            <a:r>
              <a:rPr lang="en-US" sz="2000" dirty="0" smtClean="0">
                <a:latin typeface="+mj-lt"/>
                <a:ea typeface="+mj-ea"/>
                <a:cs typeface="+mj-cs"/>
              </a:rPr>
              <a:t> cervical en </a:t>
            </a:r>
            <a:r>
              <a:rPr lang="en-US" sz="2000" dirty="0" err="1" smtClean="0">
                <a:latin typeface="+mj-lt"/>
                <a:ea typeface="+mj-ea"/>
                <a:cs typeface="+mj-cs"/>
              </a:rPr>
              <a:t>mujeres</a:t>
            </a:r>
            <a:r>
              <a:rPr lang="en-US" sz="2000" dirty="0" smtClean="0">
                <a:latin typeface="+mj-lt"/>
                <a:ea typeface="+mj-ea"/>
                <a:cs typeface="+mj-cs"/>
              </a:rPr>
              <a:t> </a:t>
            </a:r>
            <a:r>
              <a:rPr lang="en-US" sz="2000" u="sng" dirty="0" err="1" smtClean="0">
                <a:latin typeface="+mj-lt"/>
                <a:ea typeface="+mj-ea"/>
                <a:cs typeface="+mj-cs"/>
              </a:rPr>
              <a:t>peri</a:t>
            </a:r>
            <a:r>
              <a:rPr lang="en-US" sz="2000" u="sng" dirty="0" smtClean="0">
                <a:latin typeface="+mj-lt"/>
                <a:ea typeface="+mj-ea"/>
                <a:cs typeface="+mj-cs"/>
              </a:rPr>
              <a:t> y </a:t>
            </a:r>
            <a:r>
              <a:rPr lang="en-US" sz="2000" u="sng" dirty="0" err="1" smtClean="0">
                <a:latin typeface="+mj-lt"/>
                <a:ea typeface="+mj-ea"/>
                <a:cs typeface="+mj-cs"/>
              </a:rPr>
              <a:t>postmenopáusicas</a:t>
            </a:r>
            <a:r>
              <a:rPr lang="en-US" sz="2000" dirty="0" smtClean="0">
                <a:latin typeface="+mj-lt"/>
                <a:ea typeface="+mj-ea"/>
                <a:cs typeface="+mj-cs"/>
              </a:rPr>
              <a:t>, </a:t>
            </a:r>
            <a:r>
              <a:rPr lang="en-US" sz="2000" dirty="0" err="1" smtClean="0">
                <a:latin typeface="+mj-lt"/>
                <a:ea typeface="+mj-ea"/>
                <a:cs typeface="+mj-cs"/>
              </a:rPr>
              <a:t>produciendo</a:t>
            </a:r>
            <a:r>
              <a:rPr lang="en-US" sz="2000" dirty="0" smtClean="0">
                <a:latin typeface="+mj-lt"/>
                <a:ea typeface="+mj-ea"/>
                <a:cs typeface="+mj-cs"/>
              </a:rPr>
              <a:t> </a:t>
            </a:r>
            <a:r>
              <a:rPr lang="en-US" sz="2000" dirty="0" err="1" smtClean="0">
                <a:latin typeface="+mj-lt"/>
                <a:ea typeface="+mj-ea"/>
                <a:cs typeface="+mj-cs"/>
              </a:rPr>
              <a:t>sólo</a:t>
            </a:r>
            <a:r>
              <a:rPr lang="en-US" sz="2000" dirty="0" smtClean="0">
                <a:latin typeface="+mj-lt"/>
                <a:ea typeface="+mj-ea"/>
                <a:cs typeface="+mj-cs"/>
              </a:rPr>
              <a:t> </a:t>
            </a:r>
            <a:r>
              <a:rPr lang="en-US" sz="2000" dirty="0" err="1" smtClean="0">
                <a:latin typeface="+mj-lt"/>
                <a:ea typeface="+mj-ea"/>
                <a:cs typeface="+mj-cs"/>
              </a:rPr>
              <a:t>acontecimientos</a:t>
            </a:r>
            <a:r>
              <a:rPr lang="en-US" sz="2000" dirty="0" smtClean="0">
                <a:latin typeface="+mj-lt"/>
                <a:ea typeface="+mj-ea"/>
                <a:cs typeface="+mj-cs"/>
              </a:rPr>
              <a:t> </a:t>
            </a:r>
            <a:r>
              <a:rPr lang="en-US" sz="2000" dirty="0" err="1" smtClean="0">
                <a:latin typeface="+mj-lt"/>
                <a:ea typeface="+mj-ea"/>
                <a:cs typeface="+mj-cs"/>
              </a:rPr>
              <a:t>adversos</a:t>
            </a:r>
            <a:r>
              <a:rPr lang="en-US" sz="2000" dirty="0" smtClean="0">
                <a:latin typeface="+mj-lt"/>
                <a:ea typeface="+mj-ea"/>
                <a:cs typeface="+mj-cs"/>
              </a:rPr>
              <a:t> </a:t>
            </a:r>
            <a:r>
              <a:rPr lang="en-US" sz="2000" dirty="0" err="1" smtClean="0">
                <a:latin typeface="+mj-lt"/>
                <a:ea typeface="+mj-ea"/>
                <a:cs typeface="+mj-cs"/>
              </a:rPr>
              <a:t>leves</a:t>
            </a:r>
            <a:endParaRPr lang="en-US" sz="2000" dirty="0" smtClean="0">
              <a:latin typeface="+mj-lt"/>
              <a:ea typeface="+mj-ea"/>
              <a:cs typeface="+mj-cs"/>
            </a:endParaRPr>
          </a:p>
          <a:p>
            <a:pPr marL="0" indent="0">
              <a:buFont typeface="Arial" pitchFamily="34" charset="0"/>
              <a:buNone/>
            </a:pPr>
            <a:endParaRPr lang="en-US" dirty="0"/>
          </a:p>
        </p:txBody>
      </p:sp>
      <p:sp>
        <p:nvSpPr>
          <p:cNvPr id="3" name="2 CuadroTexto"/>
          <p:cNvSpPr txBox="1"/>
          <p:nvPr/>
        </p:nvSpPr>
        <p:spPr>
          <a:xfrm>
            <a:off x="899592" y="6309320"/>
            <a:ext cx="7894662" cy="461665"/>
          </a:xfrm>
          <a:prstGeom prst="rect">
            <a:avLst/>
          </a:prstGeom>
          <a:noFill/>
        </p:spPr>
        <p:txBody>
          <a:bodyPr wrap="square" rtlCol="0">
            <a:spAutoFit/>
          </a:bodyPr>
          <a:lstStyle/>
          <a:p>
            <a:r>
              <a:rPr lang="es-ES" sz="1200" dirty="0" err="1" smtClean="0"/>
              <a:t>Barcaite</a:t>
            </a:r>
            <a:r>
              <a:rPr lang="es-ES" sz="1200" dirty="0" smtClean="0"/>
              <a:t> E et al. </a:t>
            </a:r>
            <a:r>
              <a:rPr lang="en-US" sz="1200" dirty="0"/>
              <a:t>Vaginal misoprostol for cervical priming </a:t>
            </a:r>
            <a:r>
              <a:rPr lang="en-US" sz="1200" dirty="0" smtClean="0"/>
              <a:t>before hysteroscopy </a:t>
            </a:r>
            <a:r>
              <a:rPr lang="en-US" sz="1200" dirty="0"/>
              <a:t>in </a:t>
            </a:r>
            <a:r>
              <a:rPr lang="en-US" sz="1200" dirty="0" err="1"/>
              <a:t>perimenopausal</a:t>
            </a:r>
            <a:r>
              <a:rPr lang="en-US" sz="1200" dirty="0"/>
              <a:t> </a:t>
            </a:r>
            <a:r>
              <a:rPr lang="en-US" sz="1200" dirty="0" smtClean="0"/>
              <a:t>and postmenopausal women. </a:t>
            </a:r>
            <a:r>
              <a:rPr lang="en-US" sz="1200" dirty="0" err="1" smtClean="0"/>
              <a:t>Int</a:t>
            </a:r>
            <a:r>
              <a:rPr lang="en-US" sz="1200" dirty="0" smtClean="0"/>
              <a:t> J </a:t>
            </a:r>
            <a:r>
              <a:rPr lang="en-US" sz="1200" dirty="0" err="1" smtClean="0"/>
              <a:t>Gynaecol</a:t>
            </a:r>
            <a:r>
              <a:rPr lang="en-US" sz="1200" dirty="0" smtClean="0"/>
              <a:t> </a:t>
            </a:r>
            <a:r>
              <a:rPr lang="en-US" sz="1200" dirty="0" err="1" smtClean="0"/>
              <a:t>Obstet</a:t>
            </a:r>
            <a:r>
              <a:rPr lang="en-US" sz="1200" dirty="0" smtClean="0"/>
              <a:t> 2005; 91(2):141-5</a:t>
            </a:r>
            <a:endParaRPr lang="en-US" sz="1200" dirty="0"/>
          </a:p>
        </p:txBody>
      </p:sp>
      <p:sp>
        <p:nvSpPr>
          <p:cNvPr id="4" name="1 Título"/>
          <p:cNvSpPr txBox="1">
            <a:spLocks/>
          </p:cNvSpPr>
          <p:nvPr/>
        </p:nvSpPr>
        <p:spPr>
          <a:xfrm>
            <a:off x="1285292" y="777900"/>
            <a:ext cx="5951004"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EFICACIA </a:t>
            </a:r>
            <a:r>
              <a:rPr lang="es-ES" sz="2400" b="1" dirty="0" err="1" smtClean="0">
                <a:solidFill>
                  <a:schemeClr val="accent3"/>
                </a:solidFill>
              </a:rPr>
              <a:t>Misoprostol</a:t>
            </a:r>
            <a:r>
              <a:rPr lang="es-ES" sz="2400" b="1" dirty="0" smtClean="0">
                <a:solidFill>
                  <a:schemeClr val="accent3"/>
                </a:solidFill>
              </a:rPr>
              <a:t> 200 </a:t>
            </a:r>
            <a:r>
              <a:rPr lang="es-ES" sz="2400" b="1" dirty="0" err="1" smtClean="0">
                <a:solidFill>
                  <a:schemeClr val="accent3"/>
                </a:solidFill>
              </a:rPr>
              <a:t>mcg</a:t>
            </a:r>
            <a:r>
              <a:rPr lang="es-ES" dirty="0" smtClean="0"/>
              <a:t> </a:t>
            </a:r>
            <a:endParaRPr lang="en-US" dirty="0"/>
          </a:p>
        </p:txBody>
      </p:sp>
    </p:spTree>
    <p:extLst>
      <p:ext uri="{BB962C8B-B14F-4D97-AF65-F5344CB8AC3E}">
        <p14:creationId xmlns="" xmlns:p14="http://schemas.microsoft.com/office/powerpoint/2010/main" val="3198829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1652607"/>
            <a:ext cx="7848872" cy="1200329"/>
          </a:xfrm>
          <a:prstGeom prst="rect">
            <a:avLst/>
          </a:prstGeom>
          <a:noFill/>
        </p:spPr>
        <p:txBody>
          <a:bodyPr wrap="square" rtlCol="0">
            <a:spAutoFit/>
          </a:bodyPr>
          <a:lstStyle/>
          <a:p>
            <a:r>
              <a:rPr lang="es-ES" b="1" dirty="0" smtClean="0">
                <a:solidFill>
                  <a:srgbClr val="3333CC"/>
                </a:solidFill>
                <a:latin typeface="+mj-lt"/>
                <a:ea typeface="+mj-ea"/>
                <a:cs typeface="+mj-cs"/>
              </a:rPr>
              <a:t>Indicación</a:t>
            </a:r>
            <a:r>
              <a:rPr lang="es-ES" dirty="0" smtClean="0">
                <a:solidFill>
                  <a:srgbClr val="3333CC"/>
                </a:solidFill>
                <a:latin typeface="+mj-lt"/>
                <a:ea typeface="+mj-ea"/>
                <a:cs typeface="+mj-cs"/>
              </a:rPr>
              <a:t>:</a:t>
            </a:r>
          </a:p>
          <a:p>
            <a:r>
              <a:rPr lang="es-ES" dirty="0" err="1">
                <a:solidFill>
                  <a:srgbClr val="3333CC"/>
                </a:solidFill>
                <a:latin typeface="+mj-lt"/>
                <a:ea typeface="+mj-ea"/>
                <a:cs typeface="+mj-cs"/>
              </a:rPr>
              <a:t>Misofar</a:t>
            </a:r>
            <a:r>
              <a:rPr lang="es-ES" dirty="0">
                <a:solidFill>
                  <a:srgbClr val="3333CC"/>
                </a:solidFill>
                <a:latin typeface="+mj-lt"/>
                <a:ea typeface="+mj-ea"/>
                <a:cs typeface="+mj-cs"/>
              </a:rPr>
              <a:t> 200 es un análogo sintético de la PGE1 y está indicado para la dilatación del cérvix de útero no grávido previa a una </a:t>
            </a:r>
            <a:r>
              <a:rPr lang="es-ES" dirty="0" err="1">
                <a:solidFill>
                  <a:srgbClr val="3333CC"/>
                </a:solidFill>
                <a:latin typeface="+mj-lt"/>
                <a:ea typeface="+mj-ea"/>
                <a:cs typeface="+mj-cs"/>
              </a:rPr>
              <a:t>histeroscopia</a:t>
            </a:r>
            <a:r>
              <a:rPr lang="es-ES" dirty="0">
                <a:solidFill>
                  <a:srgbClr val="3333CC"/>
                </a:solidFill>
                <a:latin typeface="+mj-lt"/>
                <a:ea typeface="+mj-ea"/>
                <a:cs typeface="+mj-cs"/>
              </a:rPr>
              <a:t> u otros procedimientos ginecológicos que requieran acceder a la </a:t>
            </a:r>
            <a:r>
              <a:rPr lang="en-US" dirty="0" err="1">
                <a:solidFill>
                  <a:srgbClr val="3333CC"/>
                </a:solidFill>
                <a:latin typeface="+mj-lt"/>
                <a:ea typeface="+mj-ea"/>
                <a:cs typeface="+mj-cs"/>
              </a:rPr>
              <a:t>cavidad</a:t>
            </a:r>
            <a:r>
              <a:rPr lang="en-US" dirty="0">
                <a:solidFill>
                  <a:srgbClr val="3333CC"/>
                </a:solidFill>
                <a:latin typeface="+mj-lt"/>
                <a:ea typeface="+mj-ea"/>
                <a:cs typeface="+mj-cs"/>
              </a:rPr>
              <a:t> </a:t>
            </a:r>
            <a:r>
              <a:rPr lang="en-US" dirty="0" err="1">
                <a:solidFill>
                  <a:srgbClr val="3333CC"/>
                </a:solidFill>
                <a:latin typeface="+mj-lt"/>
                <a:ea typeface="+mj-ea"/>
                <a:cs typeface="+mj-cs"/>
              </a:rPr>
              <a:t>uterina</a:t>
            </a:r>
            <a:endParaRPr lang="es-ES" dirty="0">
              <a:solidFill>
                <a:srgbClr val="3333CC"/>
              </a:solidFill>
              <a:latin typeface="+mj-lt"/>
              <a:ea typeface="+mj-ea"/>
              <a:cs typeface="+mj-cs"/>
            </a:endParaRPr>
          </a:p>
        </p:txBody>
      </p:sp>
      <p:sp>
        <p:nvSpPr>
          <p:cNvPr id="3" name="2 CuadroTexto"/>
          <p:cNvSpPr txBox="1"/>
          <p:nvPr/>
        </p:nvSpPr>
        <p:spPr>
          <a:xfrm>
            <a:off x="611560" y="2959784"/>
            <a:ext cx="7848872" cy="3139321"/>
          </a:xfrm>
          <a:prstGeom prst="rect">
            <a:avLst/>
          </a:prstGeom>
          <a:noFill/>
        </p:spPr>
        <p:txBody>
          <a:bodyPr wrap="square" rtlCol="0">
            <a:spAutoFit/>
          </a:bodyPr>
          <a:lstStyle/>
          <a:p>
            <a:r>
              <a:rPr lang="es-ES" b="1" dirty="0" smtClean="0">
                <a:solidFill>
                  <a:srgbClr val="3333CC"/>
                </a:solidFill>
                <a:latin typeface="+mj-lt"/>
                <a:ea typeface="+mj-ea"/>
                <a:cs typeface="+mj-cs"/>
              </a:rPr>
              <a:t>Posología y forma de administración</a:t>
            </a:r>
            <a:r>
              <a:rPr lang="es-ES" dirty="0" smtClean="0">
                <a:solidFill>
                  <a:srgbClr val="3333CC"/>
                </a:solidFill>
                <a:latin typeface="+mj-lt"/>
                <a:ea typeface="+mj-ea"/>
                <a:cs typeface="+mj-cs"/>
              </a:rPr>
              <a:t>:</a:t>
            </a:r>
            <a:endParaRPr lang="es-ES" dirty="0">
              <a:solidFill>
                <a:srgbClr val="3333CC"/>
              </a:solidFill>
              <a:latin typeface="+mj-lt"/>
              <a:ea typeface="+mj-ea"/>
              <a:cs typeface="+mj-cs"/>
            </a:endParaRPr>
          </a:p>
          <a:p>
            <a:r>
              <a:rPr lang="es-ES" dirty="0" err="1">
                <a:solidFill>
                  <a:srgbClr val="3333CC"/>
                </a:solidFill>
                <a:latin typeface="+mj-lt"/>
                <a:ea typeface="+mj-ea"/>
                <a:cs typeface="+mj-cs"/>
              </a:rPr>
              <a:t>Misofar</a:t>
            </a:r>
            <a:r>
              <a:rPr lang="es-ES" dirty="0">
                <a:solidFill>
                  <a:srgbClr val="3333CC"/>
                </a:solidFill>
                <a:latin typeface="+mj-lt"/>
                <a:ea typeface="+mj-ea"/>
                <a:cs typeface="+mj-cs"/>
              </a:rPr>
              <a:t> </a:t>
            </a:r>
            <a:r>
              <a:rPr lang="es-ES" dirty="0" smtClean="0">
                <a:solidFill>
                  <a:srgbClr val="3333CC"/>
                </a:solidFill>
                <a:latin typeface="+mj-lt"/>
                <a:ea typeface="+mj-ea"/>
                <a:cs typeface="+mj-cs"/>
              </a:rPr>
              <a:t>200 es de administración vaginal. </a:t>
            </a:r>
          </a:p>
          <a:p>
            <a:endParaRPr lang="es-ES" dirty="0" smtClean="0">
              <a:solidFill>
                <a:srgbClr val="3333CC"/>
              </a:solidFill>
              <a:latin typeface="+mj-lt"/>
              <a:ea typeface="+mj-ea"/>
              <a:cs typeface="+mj-cs"/>
            </a:endParaRPr>
          </a:p>
          <a:p>
            <a:pPr marL="285750" indent="-285750">
              <a:buFont typeface="Wingdings" pitchFamily="2" charset="2"/>
              <a:buChar char="Ø"/>
            </a:pPr>
            <a:r>
              <a:rPr lang="es-ES" dirty="0" smtClean="0">
                <a:solidFill>
                  <a:srgbClr val="3333CC"/>
                </a:solidFill>
                <a:latin typeface="+mj-lt"/>
                <a:ea typeface="+mj-ea"/>
                <a:cs typeface="+mj-cs"/>
              </a:rPr>
              <a:t>Extraer comprimido del blíster</a:t>
            </a:r>
          </a:p>
          <a:p>
            <a:pPr marL="285750" indent="-285750">
              <a:buFont typeface="Wingdings" pitchFamily="2" charset="2"/>
              <a:buChar char="Ø"/>
            </a:pPr>
            <a:r>
              <a:rPr lang="es-ES" dirty="0" smtClean="0">
                <a:solidFill>
                  <a:srgbClr val="3333CC"/>
                </a:solidFill>
                <a:latin typeface="+mj-lt"/>
                <a:ea typeface="+mj-ea"/>
                <a:cs typeface="+mj-cs"/>
              </a:rPr>
              <a:t>Paciente recostada con la sobre la espalda con rodillas tocando techo</a:t>
            </a:r>
          </a:p>
          <a:p>
            <a:pPr marL="285750" indent="-285750">
              <a:buFont typeface="Wingdings" pitchFamily="2" charset="2"/>
              <a:buChar char="Ø"/>
            </a:pPr>
            <a:r>
              <a:rPr lang="es-ES" dirty="0" smtClean="0">
                <a:solidFill>
                  <a:srgbClr val="3333CC"/>
                </a:solidFill>
                <a:latin typeface="+mj-lt"/>
                <a:ea typeface="+mj-ea"/>
                <a:cs typeface="+mj-cs"/>
              </a:rPr>
              <a:t>Con la punta del dedo corazón, se debe  insertar el comprimido lo más profundamente posible</a:t>
            </a:r>
          </a:p>
          <a:p>
            <a:endParaRPr lang="es-ES" dirty="0" smtClean="0">
              <a:solidFill>
                <a:srgbClr val="3333CC"/>
              </a:solidFill>
              <a:latin typeface="+mj-lt"/>
              <a:ea typeface="+mj-ea"/>
              <a:cs typeface="+mj-cs"/>
            </a:endParaRPr>
          </a:p>
          <a:p>
            <a:r>
              <a:rPr lang="es-ES" b="1" dirty="0">
                <a:solidFill>
                  <a:srgbClr val="FF0000"/>
                </a:solidFill>
                <a:latin typeface="+mj-lt"/>
                <a:ea typeface="+mj-ea"/>
                <a:cs typeface="+mj-cs"/>
              </a:rPr>
              <a:t>La dosis recomendada es de 400 microgramos de 2 a 8 horas antes, en úteros sin historial de </a:t>
            </a:r>
            <a:r>
              <a:rPr lang="es-ES" b="1" dirty="0" smtClean="0">
                <a:solidFill>
                  <a:srgbClr val="FF0000"/>
                </a:solidFill>
                <a:latin typeface="+mj-lt"/>
                <a:ea typeface="+mj-ea"/>
                <a:cs typeface="+mj-cs"/>
              </a:rPr>
              <a:t>cesárea previa </a:t>
            </a:r>
            <a:r>
              <a:rPr lang="es-ES" b="1" dirty="0">
                <a:solidFill>
                  <a:srgbClr val="FF0000"/>
                </a:solidFill>
                <a:latin typeface="+mj-lt"/>
                <a:ea typeface="+mj-ea"/>
                <a:cs typeface="+mj-cs"/>
              </a:rPr>
              <a:t>o cicatrices uterinas y de 2 a 4 horas antes en úteros con historial de cesárea previa o </a:t>
            </a:r>
            <a:r>
              <a:rPr lang="es-ES" b="1" dirty="0" smtClean="0">
                <a:solidFill>
                  <a:srgbClr val="FF0000"/>
                </a:solidFill>
                <a:latin typeface="+mj-lt"/>
                <a:ea typeface="+mj-ea"/>
                <a:cs typeface="+mj-cs"/>
              </a:rPr>
              <a:t>cicatrices uterinas</a:t>
            </a:r>
            <a:r>
              <a:rPr lang="es-ES" b="1" dirty="0">
                <a:solidFill>
                  <a:srgbClr val="FF0000"/>
                </a:solidFill>
                <a:latin typeface="+mj-lt"/>
                <a:ea typeface="+mj-ea"/>
                <a:cs typeface="+mj-cs"/>
              </a:rPr>
              <a:t>.</a:t>
            </a:r>
            <a:endParaRPr lang="es-ES" b="1" dirty="0" smtClean="0">
              <a:solidFill>
                <a:srgbClr val="FF0000"/>
              </a:solidFill>
              <a:latin typeface="+mj-lt"/>
              <a:ea typeface="+mj-ea"/>
              <a:cs typeface="+mj-cs"/>
            </a:endParaRPr>
          </a:p>
        </p:txBody>
      </p:sp>
      <p:sp>
        <p:nvSpPr>
          <p:cNvPr id="4" name="3 CuadroTexto"/>
          <p:cNvSpPr txBox="1"/>
          <p:nvPr/>
        </p:nvSpPr>
        <p:spPr>
          <a:xfrm>
            <a:off x="755576" y="6309320"/>
            <a:ext cx="4680520" cy="369332"/>
          </a:xfrm>
          <a:prstGeom prst="rect">
            <a:avLst/>
          </a:prstGeom>
          <a:noFill/>
        </p:spPr>
        <p:txBody>
          <a:bodyPr wrap="square" rtlCol="0">
            <a:spAutoFit/>
          </a:bodyPr>
          <a:lstStyle/>
          <a:p>
            <a:r>
              <a:rPr lang="es-ES" sz="1200" dirty="0" smtClean="0"/>
              <a:t>Ficha técnica de </a:t>
            </a:r>
            <a:r>
              <a:rPr lang="es-ES" sz="1200" dirty="0" err="1" smtClean="0"/>
              <a:t>Misofar</a:t>
            </a:r>
            <a:r>
              <a:rPr lang="es-ES" sz="1200" dirty="0" smtClean="0"/>
              <a:t> 200 </a:t>
            </a:r>
            <a:r>
              <a:rPr lang="es-ES" sz="1200" dirty="0" err="1" smtClean="0"/>
              <a:t>mcg</a:t>
            </a:r>
            <a:r>
              <a:rPr lang="es-ES" sz="1200" dirty="0" smtClean="0"/>
              <a:t> comprimidos vaginales</a:t>
            </a:r>
            <a:r>
              <a:rPr lang="es-ES" dirty="0" smtClean="0"/>
              <a:t>.</a:t>
            </a:r>
            <a:endParaRPr lang="en-US" dirty="0"/>
          </a:p>
        </p:txBody>
      </p:sp>
      <p:sp>
        <p:nvSpPr>
          <p:cNvPr id="6" name="1 Título"/>
          <p:cNvSpPr txBox="1">
            <a:spLocks/>
          </p:cNvSpPr>
          <p:nvPr/>
        </p:nvSpPr>
        <p:spPr>
          <a:xfrm>
            <a:off x="-252536" y="993924"/>
            <a:ext cx="9433048"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err="1">
                <a:solidFill>
                  <a:schemeClr val="accent3"/>
                </a:solidFill>
              </a:rPr>
              <a:t>Misofar</a:t>
            </a:r>
            <a:r>
              <a:rPr lang="es-ES" sz="3600" b="1" dirty="0">
                <a:solidFill>
                  <a:schemeClr val="accent3"/>
                </a:solidFill>
              </a:rPr>
              <a:t>® </a:t>
            </a:r>
            <a:r>
              <a:rPr lang="es-ES" sz="3600" b="1" dirty="0" smtClean="0">
                <a:solidFill>
                  <a:schemeClr val="accent3"/>
                </a:solidFill>
              </a:rPr>
              <a:t>200 </a:t>
            </a:r>
            <a:r>
              <a:rPr lang="es-ES" sz="3600" b="1" dirty="0" err="1">
                <a:solidFill>
                  <a:schemeClr val="accent3"/>
                </a:solidFill>
              </a:rPr>
              <a:t>mcg</a:t>
            </a:r>
            <a:r>
              <a:rPr lang="es-ES" sz="3600" b="1" dirty="0">
                <a:solidFill>
                  <a:schemeClr val="accent3"/>
                </a:solidFill>
              </a:rPr>
              <a:t> comprimidos vaginales</a:t>
            </a:r>
            <a:endParaRPr lang="en-US" sz="3600" b="1" dirty="0">
              <a:solidFill>
                <a:schemeClr val="accent3"/>
              </a:solidFill>
            </a:endParaRPr>
          </a:p>
        </p:txBody>
      </p:sp>
    </p:spTree>
    <p:extLst>
      <p:ext uri="{BB962C8B-B14F-4D97-AF65-F5344CB8AC3E}">
        <p14:creationId xmlns="" xmlns:p14="http://schemas.microsoft.com/office/powerpoint/2010/main" val="2258074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20688"/>
            <a:ext cx="8229600" cy="1143000"/>
          </a:xfrm>
        </p:spPr>
        <p:txBody>
          <a:bodyPr/>
          <a:lstStyle/>
          <a:p>
            <a:r>
              <a:rPr lang="es-ES" dirty="0" smtClean="0"/>
              <a:t>Prostaglandinas	</a:t>
            </a:r>
            <a:br>
              <a:rPr lang="es-ES" dirty="0" smtClean="0"/>
            </a:br>
            <a:endParaRPr lang="en-US" dirty="0"/>
          </a:p>
        </p:txBody>
      </p:sp>
      <p:sp>
        <p:nvSpPr>
          <p:cNvPr id="3" name="2 Marcador de contenido"/>
          <p:cNvSpPr>
            <a:spLocks noGrp="1"/>
          </p:cNvSpPr>
          <p:nvPr>
            <p:ph idx="1"/>
          </p:nvPr>
        </p:nvSpPr>
        <p:spPr>
          <a:xfrm>
            <a:off x="467544" y="1628800"/>
            <a:ext cx="8229600" cy="4525963"/>
          </a:xfrm>
        </p:spPr>
        <p:txBody>
          <a:bodyPr/>
          <a:lstStyle/>
          <a:p>
            <a:pPr algn="just">
              <a:buNone/>
            </a:pPr>
            <a:r>
              <a:rPr lang="en-US" dirty="0"/>
              <a:t> </a:t>
            </a:r>
            <a:r>
              <a:rPr lang="en-US" dirty="0" smtClean="0"/>
              <a:t>   </a:t>
            </a:r>
            <a:r>
              <a:rPr lang="en-US" dirty="0" smtClean="0">
                <a:solidFill>
                  <a:srgbClr val="0070C0"/>
                </a:solidFill>
              </a:rPr>
              <a:t> </a:t>
            </a:r>
            <a:r>
              <a:rPr lang="en-US" dirty="0" err="1" smtClean="0">
                <a:solidFill>
                  <a:srgbClr val="0070C0"/>
                </a:solidFill>
              </a:rPr>
              <a:t>Conjunto</a:t>
            </a:r>
            <a:r>
              <a:rPr lang="en-US" dirty="0" smtClean="0">
                <a:solidFill>
                  <a:srgbClr val="0070C0"/>
                </a:solidFill>
              </a:rPr>
              <a:t> de </a:t>
            </a:r>
            <a:r>
              <a:rPr lang="en-US" dirty="0" err="1" smtClean="0">
                <a:solidFill>
                  <a:srgbClr val="0070C0"/>
                </a:solidFill>
              </a:rPr>
              <a:t>sustancias</a:t>
            </a:r>
            <a:r>
              <a:rPr lang="en-US" dirty="0" smtClean="0">
                <a:solidFill>
                  <a:srgbClr val="0070C0"/>
                </a:solidFill>
              </a:rPr>
              <a:t> de </a:t>
            </a:r>
            <a:r>
              <a:rPr lang="en-US" dirty="0" err="1" smtClean="0">
                <a:solidFill>
                  <a:srgbClr val="0070C0"/>
                </a:solidFill>
              </a:rPr>
              <a:t>carácter</a:t>
            </a:r>
            <a:r>
              <a:rPr lang="en-US" dirty="0" smtClean="0">
                <a:solidFill>
                  <a:srgbClr val="0070C0"/>
                </a:solidFill>
              </a:rPr>
              <a:t> </a:t>
            </a:r>
            <a:r>
              <a:rPr lang="en-US" dirty="0" err="1" smtClean="0">
                <a:solidFill>
                  <a:srgbClr val="0070C0"/>
                </a:solidFill>
              </a:rPr>
              <a:t>lipídico</a:t>
            </a:r>
            <a:r>
              <a:rPr lang="en-US" dirty="0" smtClean="0">
                <a:solidFill>
                  <a:srgbClr val="0070C0"/>
                </a:solidFill>
              </a:rPr>
              <a:t> </a:t>
            </a:r>
            <a:r>
              <a:rPr lang="en-US" dirty="0" err="1" smtClean="0">
                <a:solidFill>
                  <a:srgbClr val="0070C0"/>
                </a:solidFill>
              </a:rPr>
              <a:t>derivadas</a:t>
            </a:r>
            <a:r>
              <a:rPr lang="en-US" dirty="0" smtClean="0">
                <a:solidFill>
                  <a:srgbClr val="0070C0"/>
                </a:solidFill>
              </a:rPr>
              <a:t> de los </a:t>
            </a:r>
            <a:r>
              <a:rPr lang="en-US" dirty="0" err="1" smtClean="0">
                <a:solidFill>
                  <a:srgbClr val="0070C0"/>
                </a:solidFill>
              </a:rPr>
              <a:t>ácidos</a:t>
            </a:r>
            <a:r>
              <a:rPr lang="en-US" dirty="0" smtClean="0">
                <a:solidFill>
                  <a:srgbClr val="0070C0"/>
                </a:solidFill>
              </a:rPr>
              <a:t> </a:t>
            </a:r>
            <a:r>
              <a:rPr lang="en-US" dirty="0" err="1" smtClean="0">
                <a:solidFill>
                  <a:srgbClr val="0070C0"/>
                </a:solidFill>
              </a:rPr>
              <a:t>grasos</a:t>
            </a:r>
            <a:r>
              <a:rPr lang="en-US" dirty="0" smtClean="0">
                <a:solidFill>
                  <a:srgbClr val="0070C0"/>
                </a:solidFill>
              </a:rPr>
              <a:t> de 20 </a:t>
            </a:r>
            <a:r>
              <a:rPr lang="en-US" dirty="0" err="1" smtClean="0">
                <a:solidFill>
                  <a:srgbClr val="0070C0"/>
                </a:solidFill>
              </a:rPr>
              <a:t>carbonos</a:t>
            </a:r>
            <a:r>
              <a:rPr lang="en-US" dirty="0" smtClean="0">
                <a:solidFill>
                  <a:srgbClr val="0070C0"/>
                </a:solidFill>
              </a:rPr>
              <a:t> (</a:t>
            </a:r>
            <a:r>
              <a:rPr lang="en-US" dirty="0" err="1" smtClean="0">
                <a:solidFill>
                  <a:srgbClr val="0070C0"/>
                </a:solidFill>
              </a:rPr>
              <a:t>eicosanoides</a:t>
            </a:r>
            <a:r>
              <a:rPr lang="en-US" dirty="0" smtClean="0">
                <a:solidFill>
                  <a:srgbClr val="0070C0"/>
                </a:solidFill>
              </a:rPr>
              <a:t>) y </a:t>
            </a:r>
            <a:r>
              <a:rPr lang="en-US" dirty="0" err="1" smtClean="0">
                <a:solidFill>
                  <a:srgbClr val="0070C0"/>
                </a:solidFill>
              </a:rPr>
              <a:t>que</a:t>
            </a:r>
            <a:r>
              <a:rPr lang="en-US" dirty="0" smtClean="0">
                <a:solidFill>
                  <a:srgbClr val="0070C0"/>
                </a:solidFill>
              </a:rPr>
              <a:t> </a:t>
            </a:r>
            <a:r>
              <a:rPr lang="en-US" dirty="0" err="1" smtClean="0">
                <a:solidFill>
                  <a:srgbClr val="0070C0"/>
                </a:solidFill>
              </a:rPr>
              <a:t>contienen</a:t>
            </a:r>
            <a:r>
              <a:rPr lang="en-US" dirty="0" smtClean="0">
                <a:solidFill>
                  <a:srgbClr val="0070C0"/>
                </a:solidFill>
              </a:rPr>
              <a:t> un </a:t>
            </a:r>
            <a:r>
              <a:rPr lang="en-US" dirty="0" err="1" smtClean="0">
                <a:solidFill>
                  <a:srgbClr val="0070C0"/>
                </a:solidFill>
              </a:rPr>
              <a:t>anillo</a:t>
            </a:r>
            <a:r>
              <a:rPr lang="en-US" dirty="0" smtClean="0">
                <a:solidFill>
                  <a:srgbClr val="0070C0"/>
                </a:solidFill>
              </a:rPr>
              <a:t> </a:t>
            </a:r>
            <a:r>
              <a:rPr lang="en-US" dirty="0" err="1" smtClean="0">
                <a:solidFill>
                  <a:srgbClr val="0070C0"/>
                </a:solidFill>
              </a:rPr>
              <a:t>ciclopentano</a:t>
            </a:r>
            <a:r>
              <a:rPr lang="en-US" dirty="0" smtClean="0">
                <a:solidFill>
                  <a:srgbClr val="0070C0"/>
                </a:solidFill>
              </a:rPr>
              <a:t>.</a:t>
            </a:r>
          </a:p>
          <a:p>
            <a:pPr>
              <a:buNone/>
            </a:pPr>
            <a:r>
              <a:rPr lang="en-US" dirty="0" smtClean="0">
                <a:solidFill>
                  <a:srgbClr val="0070C0"/>
                </a:solidFill>
              </a:rPr>
              <a:t>      </a:t>
            </a:r>
            <a:r>
              <a:rPr lang="en-US" dirty="0" err="1" smtClean="0">
                <a:solidFill>
                  <a:srgbClr val="0070C0"/>
                </a:solidFill>
              </a:rPr>
              <a:t>Actúan</a:t>
            </a:r>
            <a:r>
              <a:rPr lang="en-US" dirty="0" smtClean="0">
                <a:solidFill>
                  <a:srgbClr val="0070C0"/>
                </a:solidFill>
              </a:rPr>
              <a:t> </a:t>
            </a:r>
            <a:r>
              <a:rPr lang="en-US" dirty="0" err="1" smtClean="0">
                <a:solidFill>
                  <a:srgbClr val="0070C0"/>
                </a:solidFill>
              </a:rPr>
              <a:t>sobre</a:t>
            </a:r>
            <a:r>
              <a:rPr lang="en-US" dirty="0" smtClean="0">
                <a:solidFill>
                  <a:srgbClr val="0070C0"/>
                </a:solidFill>
              </a:rPr>
              <a:t> </a:t>
            </a:r>
            <a:r>
              <a:rPr lang="en-US" dirty="0" err="1" smtClean="0">
                <a:solidFill>
                  <a:srgbClr val="0070C0"/>
                </a:solidFill>
              </a:rPr>
              <a:t>diversos</a:t>
            </a:r>
            <a:r>
              <a:rPr lang="en-US" dirty="0" smtClean="0">
                <a:solidFill>
                  <a:srgbClr val="0070C0"/>
                </a:solidFill>
              </a:rPr>
              <a:t> </a:t>
            </a:r>
            <a:r>
              <a:rPr lang="en-US" dirty="0" err="1" smtClean="0">
                <a:solidFill>
                  <a:srgbClr val="0070C0"/>
                </a:solidFill>
              </a:rPr>
              <a:t>sistemas</a:t>
            </a:r>
            <a:r>
              <a:rPr lang="en-US" dirty="0" smtClean="0">
                <a:solidFill>
                  <a:srgbClr val="0070C0"/>
                </a:solidFill>
              </a:rPr>
              <a:t> del </a:t>
            </a:r>
            <a:r>
              <a:rPr lang="en-US" dirty="0" err="1" smtClean="0">
                <a:solidFill>
                  <a:srgbClr val="0070C0"/>
                </a:solidFill>
              </a:rPr>
              <a:t>organismo</a:t>
            </a:r>
            <a:r>
              <a:rPr lang="en-US" dirty="0" smtClean="0">
                <a:solidFill>
                  <a:srgbClr val="0070C0"/>
                </a:solidFill>
              </a:rPr>
              <a:t> (</a:t>
            </a:r>
            <a:r>
              <a:rPr lang="en-US" dirty="0" err="1" smtClean="0">
                <a:solidFill>
                  <a:srgbClr val="0070C0"/>
                </a:solidFill>
              </a:rPr>
              <a:t>aparato</a:t>
            </a:r>
            <a:r>
              <a:rPr lang="en-US" dirty="0" smtClean="0">
                <a:solidFill>
                  <a:srgbClr val="0070C0"/>
                </a:solidFill>
              </a:rPr>
              <a:t> </a:t>
            </a:r>
            <a:r>
              <a:rPr lang="en-US" dirty="0" err="1" smtClean="0">
                <a:solidFill>
                  <a:srgbClr val="0070C0"/>
                </a:solidFill>
              </a:rPr>
              <a:t>digestivo</a:t>
            </a:r>
            <a:r>
              <a:rPr lang="en-US" dirty="0" smtClean="0">
                <a:solidFill>
                  <a:srgbClr val="0070C0"/>
                </a:solidFill>
              </a:rPr>
              <a:t>, </a:t>
            </a:r>
            <a:r>
              <a:rPr lang="en-US" dirty="0" err="1" smtClean="0">
                <a:solidFill>
                  <a:srgbClr val="0070C0"/>
                </a:solidFill>
              </a:rPr>
              <a:t>sistema</a:t>
            </a:r>
            <a:r>
              <a:rPr lang="en-US" dirty="0" smtClean="0">
                <a:solidFill>
                  <a:srgbClr val="0070C0"/>
                </a:solidFill>
              </a:rPr>
              <a:t> </a:t>
            </a:r>
            <a:r>
              <a:rPr lang="en-US" dirty="0" err="1" smtClean="0">
                <a:solidFill>
                  <a:srgbClr val="0070C0"/>
                </a:solidFill>
              </a:rPr>
              <a:t>nervioso</a:t>
            </a:r>
            <a:r>
              <a:rPr lang="en-US" dirty="0" smtClean="0">
                <a:solidFill>
                  <a:srgbClr val="0070C0"/>
                </a:solidFill>
              </a:rPr>
              <a:t>, </a:t>
            </a:r>
            <a:r>
              <a:rPr lang="en-US" dirty="0" err="1" smtClean="0">
                <a:solidFill>
                  <a:srgbClr val="0070C0"/>
                </a:solidFill>
              </a:rPr>
              <a:t>sangre</a:t>
            </a:r>
            <a:r>
              <a:rPr lang="en-US" dirty="0" smtClean="0">
                <a:solidFill>
                  <a:srgbClr val="0070C0"/>
                </a:solidFill>
              </a:rPr>
              <a:t> , </a:t>
            </a:r>
            <a:r>
              <a:rPr lang="en-US" dirty="0" err="1" smtClean="0">
                <a:solidFill>
                  <a:srgbClr val="0070C0"/>
                </a:solidFill>
              </a:rPr>
              <a:t>aparato</a:t>
            </a:r>
            <a:r>
              <a:rPr lang="en-US" dirty="0" smtClean="0">
                <a:solidFill>
                  <a:srgbClr val="0070C0"/>
                </a:solidFill>
              </a:rPr>
              <a:t> </a:t>
            </a:r>
            <a:r>
              <a:rPr lang="en-US" dirty="0" err="1" smtClean="0">
                <a:solidFill>
                  <a:srgbClr val="0070C0"/>
                </a:solidFill>
              </a:rPr>
              <a:t>reproductor</a:t>
            </a:r>
            <a:r>
              <a:rPr lang="en-US" dirty="0" smtClean="0">
                <a:solidFill>
                  <a:srgbClr val="0070C0"/>
                </a:solidFill>
              </a:rPr>
              <a:t> …).</a:t>
            </a:r>
          </a:p>
          <a:p>
            <a:pPr>
              <a:buNone/>
            </a:pPr>
            <a:r>
              <a:rPr lang="en-US" dirty="0" smtClean="0">
                <a:solidFill>
                  <a:srgbClr val="0070C0"/>
                </a:solidFill>
              </a:rPr>
              <a:t>     PGD2, PGE1, PGE2, PGF2</a:t>
            </a:r>
            <a:r>
              <a:rPr lang="el-GR" dirty="0" smtClean="0">
                <a:solidFill>
                  <a:srgbClr val="0070C0"/>
                </a:solidFill>
              </a:rPr>
              <a:t>α</a:t>
            </a:r>
            <a:r>
              <a:rPr lang="es-ES" dirty="0" smtClean="0">
                <a:solidFill>
                  <a:srgbClr val="0070C0"/>
                </a:solidFill>
              </a:rPr>
              <a:t>.</a:t>
            </a:r>
            <a:endParaRPr lang="en-US" dirty="0" smtClean="0">
              <a:solidFill>
                <a:srgbClr val="0070C0"/>
              </a:solidFill>
            </a:endParaRPr>
          </a:p>
        </p:txBody>
      </p:sp>
      <p:pic>
        <p:nvPicPr>
          <p:cNvPr id="76802" name="Picture 2" descr="http://upload.wikimedia.org/wikipedia/commons/thumb/0/07/Prostaglandin_E1.svg/250px-Prostaglandin_E1.svg.png">
            <a:hlinkClick r:id="rId2"/>
          </p:cNvPr>
          <p:cNvPicPr>
            <a:picLocks noChangeAspect="1" noChangeArrowheads="1"/>
          </p:cNvPicPr>
          <p:nvPr/>
        </p:nvPicPr>
        <p:blipFill>
          <a:blip r:embed="rId3" cstate="print"/>
          <a:srcRect/>
          <a:stretch>
            <a:fillRect/>
          </a:stretch>
        </p:blipFill>
        <p:spPr bwMode="auto">
          <a:xfrm>
            <a:off x="6084168" y="4509120"/>
            <a:ext cx="2381250" cy="1200150"/>
          </a:xfrm>
          <a:prstGeom prst="rect">
            <a:avLst/>
          </a:prstGeom>
          <a:noFill/>
        </p:spPr>
      </p:pic>
    </p:spTree>
    <p:extLst>
      <p:ext uri="{BB962C8B-B14F-4D97-AF65-F5344CB8AC3E}">
        <p14:creationId xmlns="" xmlns:p14="http://schemas.microsoft.com/office/powerpoint/2010/main" val="36837454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827584" y="980728"/>
            <a:ext cx="5688632" cy="562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a:solidFill>
                  <a:srgbClr val="990099"/>
                </a:solidFill>
                <a:latin typeface="Candara" pitchFamily="34" charset="0"/>
                <a:ea typeface="+mj-ea"/>
                <a:cs typeface="+mj-cs"/>
              </a:defRPr>
            </a:lvl1pPr>
            <a:lvl2pPr algn="ctr" rtl="0" fontAlgn="base">
              <a:spcBef>
                <a:spcPct val="0"/>
              </a:spcBef>
              <a:spcAft>
                <a:spcPct val="0"/>
              </a:spcAft>
              <a:defRPr sz="3600" b="1">
                <a:solidFill>
                  <a:srgbClr val="3333CC"/>
                </a:solidFill>
                <a:latin typeface="Times New Roman" pitchFamily="18" charset="0"/>
              </a:defRPr>
            </a:lvl2pPr>
            <a:lvl3pPr algn="ctr" rtl="0" fontAlgn="base">
              <a:spcBef>
                <a:spcPct val="0"/>
              </a:spcBef>
              <a:spcAft>
                <a:spcPct val="0"/>
              </a:spcAft>
              <a:defRPr sz="3600" b="1">
                <a:solidFill>
                  <a:srgbClr val="3333CC"/>
                </a:solidFill>
                <a:latin typeface="Times New Roman" pitchFamily="18" charset="0"/>
              </a:defRPr>
            </a:lvl3pPr>
            <a:lvl4pPr algn="ctr" rtl="0" fontAlgn="base">
              <a:spcBef>
                <a:spcPct val="0"/>
              </a:spcBef>
              <a:spcAft>
                <a:spcPct val="0"/>
              </a:spcAft>
              <a:defRPr sz="3600" b="1">
                <a:solidFill>
                  <a:srgbClr val="3333CC"/>
                </a:solidFill>
                <a:latin typeface="Times New Roman" pitchFamily="18" charset="0"/>
              </a:defRPr>
            </a:lvl4pPr>
            <a:lvl5pPr algn="ctr" rtl="0" fontAlgn="base">
              <a:spcBef>
                <a:spcPct val="0"/>
              </a:spcBef>
              <a:spcAft>
                <a:spcPct val="0"/>
              </a:spcAft>
              <a:defRPr sz="3600" b="1">
                <a:solidFill>
                  <a:srgbClr val="3333CC"/>
                </a:solidFill>
                <a:latin typeface="Times New Roman" pitchFamily="18" charset="0"/>
              </a:defRPr>
            </a:lvl5pPr>
            <a:lvl6pPr marL="457200" algn="ctr" rtl="0" fontAlgn="base">
              <a:spcBef>
                <a:spcPct val="0"/>
              </a:spcBef>
              <a:spcAft>
                <a:spcPct val="0"/>
              </a:spcAft>
              <a:defRPr sz="3600" b="1">
                <a:solidFill>
                  <a:srgbClr val="3333CC"/>
                </a:solidFill>
                <a:latin typeface="Times New Roman" pitchFamily="18" charset="0"/>
              </a:defRPr>
            </a:lvl6pPr>
            <a:lvl7pPr marL="914400" algn="ctr" rtl="0" fontAlgn="base">
              <a:spcBef>
                <a:spcPct val="0"/>
              </a:spcBef>
              <a:spcAft>
                <a:spcPct val="0"/>
              </a:spcAft>
              <a:defRPr sz="3600" b="1">
                <a:solidFill>
                  <a:srgbClr val="3333CC"/>
                </a:solidFill>
                <a:latin typeface="Times New Roman" pitchFamily="18" charset="0"/>
              </a:defRPr>
            </a:lvl7pPr>
            <a:lvl8pPr marL="1371600" algn="ctr" rtl="0" fontAlgn="base">
              <a:spcBef>
                <a:spcPct val="0"/>
              </a:spcBef>
              <a:spcAft>
                <a:spcPct val="0"/>
              </a:spcAft>
              <a:defRPr sz="3600" b="1">
                <a:solidFill>
                  <a:srgbClr val="3333CC"/>
                </a:solidFill>
                <a:latin typeface="Times New Roman" pitchFamily="18" charset="0"/>
              </a:defRPr>
            </a:lvl8pPr>
            <a:lvl9pPr marL="1828800" algn="ctr" rtl="0" fontAlgn="base">
              <a:spcBef>
                <a:spcPct val="0"/>
              </a:spcBef>
              <a:spcAft>
                <a:spcPct val="0"/>
              </a:spcAft>
              <a:defRPr sz="3600" b="1">
                <a:solidFill>
                  <a:srgbClr val="3333CC"/>
                </a:solidFill>
                <a:latin typeface="Times New Roman" pitchFamily="18" charset="0"/>
              </a:defRPr>
            </a:lvl9pPr>
          </a:lstStyle>
          <a:p>
            <a:r>
              <a:rPr lang="es-ES" dirty="0">
                <a:solidFill>
                  <a:schemeClr val="accent3"/>
                </a:solidFill>
                <a:latin typeface="+mj-lt"/>
              </a:rPr>
              <a:t>CONTRAINDICACIONES</a:t>
            </a:r>
            <a:endParaRPr lang="en-US" dirty="0">
              <a:solidFill>
                <a:schemeClr val="accent3"/>
              </a:solidFill>
              <a:latin typeface="+mj-lt"/>
            </a:endParaRPr>
          </a:p>
        </p:txBody>
      </p:sp>
      <p:sp>
        <p:nvSpPr>
          <p:cNvPr id="3" name="2 CuadroTexto"/>
          <p:cNvSpPr txBox="1"/>
          <p:nvPr/>
        </p:nvSpPr>
        <p:spPr>
          <a:xfrm>
            <a:off x="539552" y="2167696"/>
            <a:ext cx="8208912" cy="1477328"/>
          </a:xfrm>
          <a:prstGeom prst="rect">
            <a:avLst/>
          </a:prstGeom>
          <a:noFill/>
        </p:spPr>
        <p:txBody>
          <a:bodyPr wrap="square" rtlCol="0">
            <a:spAutoFit/>
          </a:bodyPr>
          <a:lstStyle/>
          <a:p>
            <a:pPr marL="285750" indent="-285750">
              <a:buFont typeface="Wingdings" pitchFamily="2" charset="2"/>
              <a:buChar char="Ø"/>
            </a:pPr>
            <a:r>
              <a:rPr lang="es-ES" dirty="0">
                <a:solidFill>
                  <a:srgbClr val="3333CC"/>
                </a:solidFill>
                <a:latin typeface="+mj-lt"/>
                <a:ea typeface="+mj-ea"/>
                <a:cs typeface="+mj-cs"/>
              </a:rPr>
              <a:t>Pacientes en las que los fármacos oxitócicos están generalmente contraindicados o en las que las </a:t>
            </a:r>
            <a:r>
              <a:rPr lang="en-US" dirty="0" err="1">
                <a:solidFill>
                  <a:srgbClr val="3333CC"/>
                </a:solidFill>
                <a:latin typeface="+mj-lt"/>
                <a:ea typeface="+mj-ea"/>
                <a:cs typeface="+mj-cs"/>
              </a:rPr>
              <a:t>contracciones</a:t>
            </a:r>
            <a:r>
              <a:rPr lang="en-US" dirty="0">
                <a:solidFill>
                  <a:srgbClr val="3333CC"/>
                </a:solidFill>
                <a:latin typeface="+mj-lt"/>
                <a:ea typeface="+mj-ea"/>
                <a:cs typeface="+mj-cs"/>
              </a:rPr>
              <a:t> </a:t>
            </a:r>
            <a:r>
              <a:rPr lang="en-US" dirty="0" err="1">
                <a:solidFill>
                  <a:srgbClr val="3333CC"/>
                </a:solidFill>
                <a:latin typeface="+mj-lt"/>
                <a:ea typeface="+mj-ea"/>
                <a:cs typeface="+mj-cs"/>
              </a:rPr>
              <a:t>prolongadas</a:t>
            </a:r>
            <a:r>
              <a:rPr lang="en-US" dirty="0">
                <a:solidFill>
                  <a:srgbClr val="3333CC"/>
                </a:solidFill>
                <a:latin typeface="+mj-lt"/>
                <a:ea typeface="+mj-ea"/>
                <a:cs typeface="+mj-cs"/>
              </a:rPr>
              <a:t> del </a:t>
            </a:r>
            <a:r>
              <a:rPr lang="en-US" dirty="0" err="1">
                <a:solidFill>
                  <a:srgbClr val="3333CC"/>
                </a:solidFill>
                <a:latin typeface="+mj-lt"/>
                <a:ea typeface="+mj-ea"/>
                <a:cs typeface="+mj-cs"/>
              </a:rPr>
              <a:t>útero</a:t>
            </a:r>
            <a:r>
              <a:rPr lang="en-US" dirty="0">
                <a:solidFill>
                  <a:srgbClr val="3333CC"/>
                </a:solidFill>
                <a:latin typeface="+mj-lt"/>
                <a:ea typeface="+mj-ea"/>
                <a:cs typeface="+mj-cs"/>
              </a:rPr>
              <a:t> se </a:t>
            </a:r>
            <a:r>
              <a:rPr lang="en-US" dirty="0" err="1">
                <a:solidFill>
                  <a:srgbClr val="3333CC"/>
                </a:solidFill>
                <a:latin typeface="+mj-lt"/>
                <a:ea typeface="+mj-ea"/>
                <a:cs typeface="+mj-cs"/>
              </a:rPr>
              <a:t>consideren</a:t>
            </a:r>
            <a:r>
              <a:rPr lang="en-US" dirty="0">
                <a:solidFill>
                  <a:srgbClr val="3333CC"/>
                </a:solidFill>
                <a:latin typeface="+mj-lt"/>
                <a:ea typeface="+mj-ea"/>
                <a:cs typeface="+mj-cs"/>
              </a:rPr>
              <a:t> </a:t>
            </a:r>
            <a:r>
              <a:rPr lang="en-US" dirty="0" err="1">
                <a:solidFill>
                  <a:srgbClr val="3333CC"/>
                </a:solidFill>
                <a:latin typeface="+mj-lt"/>
                <a:ea typeface="+mj-ea"/>
                <a:cs typeface="+mj-cs"/>
              </a:rPr>
              <a:t>inapropiadas</a:t>
            </a:r>
            <a:r>
              <a:rPr lang="en-US" dirty="0" smtClean="0">
                <a:solidFill>
                  <a:srgbClr val="3333CC"/>
                </a:solidFill>
                <a:latin typeface="+mj-lt"/>
                <a:ea typeface="+mj-ea"/>
                <a:cs typeface="+mj-cs"/>
              </a:rPr>
              <a:t>.</a:t>
            </a:r>
          </a:p>
          <a:p>
            <a:endParaRPr lang="en-US" dirty="0">
              <a:solidFill>
                <a:srgbClr val="3333CC"/>
              </a:solidFill>
              <a:latin typeface="+mj-lt"/>
              <a:ea typeface="+mj-ea"/>
              <a:cs typeface="+mj-cs"/>
            </a:endParaRPr>
          </a:p>
          <a:p>
            <a:pPr marL="285750" indent="-285750">
              <a:buFont typeface="Wingdings" pitchFamily="2" charset="2"/>
              <a:buChar char="Ø"/>
            </a:pPr>
            <a:r>
              <a:rPr lang="es-ES" dirty="0">
                <a:solidFill>
                  <a:srgbClr val="3333CC"/>
                </a:solidFill>
                <a:latin typeface="+mj-lt"/>
                <a:ea typeface="+mj-ea"/>
                <a:cs typeface="+mj-cs"/>
              </a:rPr>
              <a:t>Antecedentes de hipersensibilidad al </a:t>
            </a:r>
            <a:r>
              <a:rPr lang="es-ES" dirty="0" err="1">
                <a:solidFill>
                  <a:srgbClr val="3333CC"/>
                </a:solidFill>
                <a:latin typeface="+mj-lt"/>
                <a:ea typeface="+mj-ea"/>
                <a:cs typeface="+mj-cs"/>
              </a:rPr>
              <a:t>misoprostol</a:t>
            </a:r>
            <a:r>
              <a:rPr lang="es-ES" dirty="0">
                <a:solidFill>
                  <a:srgbClr val="3333CC"/>
                </a:solidFill>
                <a:latin typeface="+mj-lt"/>
                <a:ea typeface="+mj-ea"/>
                <a:cs typeface="+mj-cs"/>
              </a:rPr>
              <a:t> o a alguno de los excipientes de los comprimidos.</a:t>
            </a:r>
            <a:endParaRPr lang="en-US" dirty="0">
              <a:solidFill>
                <a:srgbClr val="3333CC"/>
              </a:solidFill>
              <a:latin typeface="+mj-lt"/>
              <a:ea typeface="+mj-ea"/>
              <a:cs typeface="+mj-cs"/>
            </a:endParaRPr>
          </a:p>
        </p:txBody>
      </p:sp>
      <p:sp>
        <p:nvSpPr>
          <p:cNvPr id="4" name="3 CuadroTexto"/>
          <p:cNvSpPr txBox="1"/>
          <p:nvPr/>
        </p:nvSpPr>
        <p:spPr>
          <a:xfrm>
            <a:off x="1907704" y="6381328"/>
            <a:ext cx="4680520" cy="369332"/>
          </a:xfrm>
          <a:prstGeom prst="rect">
            <a:avLst/>
          </a:prstGeom>
          <a:noFill/>
        </p:spPr>
        <p:txBody>
          <a:bodyPr wrap="square" rtlCol="0">
            <a:spAutoFit/>
          </a:bodyPr>
          <a:lstStyle/>
          <a:p>
            <a:r>
              <a:rPr lang="es-ES" sz="1200" dirty="0" smtClean="0"/>
              <a:t>Ficha técnica de </a:t>
            </a:r>
            <a:r>
              <a:rPr lang="es-ES" sz="1200" dirty="0" err="1" smtClean="0"/>
              <a:t>Misofar</a:t>
            </a:r>
            <a:r>
              <a:rPr lang="es-ES" sz="1200" dirty="0" smtClean="0"/>
              <a:t> 200 </a:t>
            </a:r>
            <a:r>
              <a:rPr lang="es-ES" sz="1200" dirty="0" err="1" smtClean="0"/>
              <a:t>mcg</a:t>
            </a:r>
            <a:r>
              <a:rPr lang="es-ES" sz="1200" dirty="0" smtClean="0"/>
              <a:t> comprimidos vaginales</a:t>
            </a:r>
            <a:r>
              <a:rPr lang="es-ES" dirty="0" smtClean="0"/>
              <a:t>.</a:t>
            </a:r>
            <a:endParaRPr lang="en-US" dirty="0"/>
          </a:p>
        </p:txBody>
      </p:sp>
    </p:spTree>
    <p:extLst>
      <p:ext uri="{BB962C8B-B14F-4D97-AF65-F5344CB8AC3E}">
        <p14:creationId xmlns="" xmlns:p14="http://schemas.microsoft.com/office/powerpoint/2010/main" val="29925677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537865"/>
            <a:ext cx="8229600" cy="48434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s-ES_tradnl" sz="1800" dirty="0" smtClean="0">
                <a:solidFill>
                  <a:srgbClr val="3333CC"/>
                </a:solidFill>
                <a:latin typeface="+mj-lt"/>
                <a:ea typeface="+mj-ea"/>
                <a:cs typeface="+mj-cs"/>
              </a:rPr>
              <a:t>Interacción con otros medicamentos y otras formas de interacción</a:t>
            </a:r>
          </a:p>
          <a:p>
            <a:pPr marL="0" indent="0">
              <a:buFont typeface="Arial" pitchFamily="34" charset="0"/>
              <a:buNone/>
              <a:defRPr/>
            </a:pPr>
            <a:endParaRPr lang="es-ES" sz="1800" dirty="0" smtClean="0">
              <a:solidFill>
                <a:srgbClr val="3333CC"/>
              </a:solidFill>
              <a:latin typeface="+mj-lt"/>
              <a:ea typeface="+mj-ea"/>
              <a:cs typeface="+mj-cs"/>
            </a:endParaRPr>
          </a:p>
          <a:p>
            <a:pPr marL="0" indent="0">
              <a:buFont typeface="Arial" pitchFamily="34" charset="0"/>
              <a:buNone/>
              <a:defRPr/>
            </a:pPr>
            <a:r>
              <a:rPr lang="es-ES" sz="1800" dirty="0" smtClean="0">
                <a:solidFill>
                  <a:srgbClr val="3333CC"/>
                </a:solidFill>
                <a:latin typeface="+mj-lt"/>
                <a:ea typeface="+mj-ea"/>
                <a:cs typeface="+mj-cs"/>
              </a:rPr>
              <a:t>-  </a:t>
            </a:r>
            <a:r>
              <a:rPr lang="es-ES" sz="2000" b="1" dirty="0" err="1" smtClean="0">
                <a:solidFill>
                  <a:srgbClr val="3333CC"/>
                </a:solidFill>
                <a:latin typeface="+mj-lt"/>
                <a:ea typeface="+mj-ea"/>
                <a:cs typeface="+mj-cs"/>
              </a:rPr>
              <a:t>Oxitocina</a:t>
            </a:r>
            <a:r>
              <a:rPr lang="es-ES" sz="2000" b="1" dirty="0" smtClean="0">
                <a:solidFill>
                  <a:srgbClr val="3333CC"/>
                </a:solidFill>
                <a:latin typeface="+mj-lt"/>
                <a:ea typeface="+mj-ea"/>
                <a:cs typeface="+mj-cs"/>
              </a:rPr>
              <a:t>:</a:t>
            </a:r>
            <a:r>
              <a:rPr lang="es-ES" sz="1800" dirty="0" smtClean="0">
                <a:solidFill>
                  <a:srgbClr val="3333CC"/>
                </a:solidFill>
                <a:latin typeface="+mj-lt"/>
                <a:ea typeface="+mj-ea"/>
                <a:cs typeface="+mj-cs"/>
              </a:rPr>
              <a:t> El </a:t>
            </a:r>
            <a:r>
              <a:rPr lang="es-ES" sz="1800" dirty="0" err="1" smtClean="0">
                <a:solidFill>
                  <a:srgbClr val="3333CC"/>
                </a:solidFill>
                <a:latin typeface="+mj-lt"/>
                <a:ea typeface="+mj-ea"/>
                <a:cs typeface="+mj-cs"/>
              </a:rPr>
              <a:t>misoprostol</a:t>
            </a:r>
            <a:r>
              <a:rPr lang="es-ES" sz="1800" dirty="0" smtClean="0">
                <a:solidFill>
                  <a:srgbClr val="3333CC"/>
                </a:solidFill>
                <a:latin typeface="+mj-lt"/>
                <a:ea typeface="+mj-ea"/>
                <a:cs typeface="+mj-cs"/>
              </a:rPr>
              <a:t> puede potenciar su efecto</a:t>
            </a:r>
          </a:p>
          <a:p>
            <a:pPr marL="0" indent="0">
              <a:buFont typeface="Arial" pitchFamily="34" charset="0"/>
              <a:buNone/>
              <a:defRPr/>
            </a:pPr>
            <a:r>
              <a:rPr lang="es-ES" sz="1800" dirty="0" smtClean="0">
                <a:solidFill>
                  <a:srgbClr val="3333CC"/>
                </a:solidFill>
                <a:latin typeface="+mj-lt"/>
                <a:ea typeface="+mj-ea"/>
                <a:cs typeface="+mj-cs"/>
              </a:rPr>
              <a:t> - </a:t>
            </a:r>
            <a:r>
              <a:rPr lang="es-ES" sz="2000" b="1" dirty="0" err="1" smtClean="0">
                <a:solidFill>
                  <a:srgbClr val="3333CC"/>
                </a:solidFill>
                <a:latin typeface="+mj-lt"/>
                <a:ea typeface="+mj-ea"/>
                <a:cs typeface="+mj-cs"/>
              </a:rPr>
              <a:t>Acenocumarol</a:t>
            </a:r>
            <a:r>
              <a:rPr lang="es-ES" sz="1800" dirty="0" smtClean="0">
                <a:solidFill>
                  <a:srgbClr val="3333CC"/>
                </a:solidFill>
                <a:latin typeface="+mj-lt"/>
                <a:ea typeface="+mj-ea"/>
                <a:cs typeface="+mj-cs"/>
              </a:rPr>
              <a:t>: posible inhibición del efecto anticoagulante cuando se utiliza concomitantemente con </a:t>
            </a:r>
            <a:r>
              <a:rPr lang="es-ES" sz="1800" dirty="0" err="1" smtClean="0">
                <a:solidFill>
                  <a:srgbClr val="3333CC"/>
                </a:solidFill>
                <a:latin typeface="+mj-lt"/>
                <a:ea typeface="+mj-ea"/>
                <a:cs typeface="+mj-cs"/>
              </a:rPr>
              <a:t>misoprostol</a:t>
            </a:r>
            <a:r>
              <a:rPr lang="es-ES" sz="1800" dirty="0" smtClean="0">
                <a:solidFill>
                  <a:srgbClr val="3333CC"/>
                </a:solidFill>
                <a:latin typeface="+mj-lt"/>
                <a:ea typeface="+mj-ea"/>
                <a:cs typeface="+mj-cs"/>
              </a:rPr>
              <a:t>.</a:t>
            </a:r>
          </a:p>
          <a:p>
            <a:pPr marL="0" indent="0">
              <a:buFont typeface="Arial" pitchFamily="34" charset="0"/>
              <a:buNone/>
              <a:defRPr/>
            </a:pPr>
            <a:r>
              <a:rPr lang="es-ES" sz="1800" dirty="0" smtClean="0">
                <a:solidFill>
                  <a:srgbClr val="3333CC"/>
                </a:solidFill>
                <a:latin typeface="+mj-lt"/>
                <a:ea typeface="+mj-ea"/>
                <a:cs typeface="+mj-cs"/>
              </a:rPr>
              <a:t>- </a:t>
            </a:r>
            <a:r>
              <a:rPr lang="es-ES" sz="2000" b="1" dirty="0" smtClean="0">
                <a:solidFill>
                  <a:srgbClr val="3333CC"/>
                </a:solidFill>
                <a:latin typeface="+mj-lt"/>
                <a:ea typeface="+mj-ea"/>
                <a:cs typeface="+mj-cs"/>
              </a:rPr>
              <a:t>Antiácidos:</a:t>
            </a:r>
            <a:r>
              <a:rPr lang="es-ES" sz="1800" dirty="0" smtClean="0">
                <a:solidFill>
                  <a:srgbClr val="3333CC"/>
                </a:solidFill>
                <a:latin typeface="+mj-lt"/>
                <a:ea typeface="+mj-ea"/>
                <a:cs typeface="+mj-cs"/>
              </a:rPr>
              <a:t> Los antiácidos con magnesio podrían aumentar la frecuencia e intensidad de las diarreas asociadas al </a:t>
            </a:r>
            <a:r>
              <a:rPr lang="es-ES" sz="1800" dirty="0" err="1" smtClean="0">
                <a:solidFill>
                  <a:srgbClr val="3333CC"/>
                </a:solidFill>
                <a:latin typeface="+mj-lt"/>
                <a:ea typeface="+mj-ea"/>
                <a:cs typeface="+mj-cs"/>
              </a:rPr>
              <a:t>misoprostol</a:t>
            </a:r>
            <a:r>
              <a:rPr lang="es-ES" sz="1800" dirty="0" smtClean="0">
                <a:solidFill>
                  <a:srgbClr val="3333CC"/>
                </a:solidFill>
                <a:latin typeface="+mj-lt"/>
                <a:ea typeface="+mj-ea"/>
                <a:cs typeface="+mj-cs"/>
              </a:rPr>
              <a:t>.</a:t>
            </a:r>
          </a:p>
          <a:p>
            <a:pPr marL="0" indent="0">
              <a:buFont typeface="Arial" pitchFamily="34" charset="0"/>
              <a:buNone/>
              <a:defRPr/>
            </a:pPr>
            <a:r>
              <a:rPr lang="es-ES" sz="1800" dirty="0" smtClean="0">
                <a:solidFill>
                  <a:srgbClr val="3333CC"/>
                </a:solidFill>
                <a:latin typeface="+mj-lt"/>
                <a:ea typeface="+mj-ea"/>
                <a:cs typeface="+mj-cs"/>
              </a:rPr>
              <a:t>- </a:t>
            </a:r>
            <a:r>
              <a:rPr lang="es-ES" sz="2000" b="1" dirty="0" smtClean="0">
                <a:solidFill>
                  <a:srgbClr val="3333CC"/>
                </a:solidFill>
                <a:latin typeface="+mj-lt"/>
                <a:ea typeface="+mj-ea"/>
                <a:cs typeface="+mj-cs"/>
              </a:rPr>
              <a:t>AINE:</a:t>
            </a:r>
            <a:r>
              <a:rPr lang="es-ES" sz="1800" dirty="0" smtClean="0">
                <a:solidFill>
                  <a:srgbClr val="3333CC"/>
                </a:solidFill>
                <a:latin typeface="+mj-lt"/>
                <a:ea typeface="+mj-ea"/>
                <a:cs typeface="+mj-cs"/>
              </a:rPr>
              <a:t> posible potenciación de la toxicidad neurológica (</a:t>
            </a:r>
            <a:r>
              <a:rPr lang="es-ES" sz="1800" dirty="0" err="1" smtClean="0">
                <a:solidFill>
                  <a:srgbClr val="3333CC"/>
                </a:solidFill>
                <a:latin typeface="+mj-lt"/>
                <a:ea typeface="+mj-ea"/>
                <a:cs typeface="+mj-cs"/>
              </a:rPr>
              <a:t>fenilbutazona</a:t>
            </a:r>
            <a:r>
              <a:rPr lang="es-ES" sz="1800" dirty="0" smtClean="0">
                <a:solidFill>
                  <a:srgbClr val="3333CC"/>
                </a:solidFill>
                <a:latin typeface="+mj-lt"/>
                <a:ea typeface="+mj-ea"/>
                <a:cs typeface="+mj-cs"/>
              </a:rPr>
              <a:t>, </a:t>
            </a:r>
            <a:r>
              <a:rPr lang="es-ES" sz="1800" dirty="0" err="1" smtClean="0">
                <a:solidFill>
                  <a:srgbClr val="3333CC"/>
                </a:solidFill>
                <a:latin typeface="+mj-lt"/>
                <a:ea typeface="+mj-ea"/>
                <a:cs typeface="+mj-cs"/>
              </a:rPr>
              <a:t>naproxeno</a:t>
            </a:r>
            <a:r>
              <a:rPr lang="es-ES" sz="1800" dirty="0" smtClean="0">
                <a:solidFill>
                  <a:srgbClr val="3333CC"/>
                </a:solidFill>
                <a:latin typeface="+mj-lt"/>
                <a:ea typeface="+mj-ea"/>
                <a:cs typeface="+mj-cs"/>
              </a:rPr>
              <a:t>) y dolor abdominal o diarrea (</a:t>
            </a:r>
            <a:r>
              <a:rPr lang="es-ES" sz="1800" dirty="0" err="1" smtClean="0">
                <a:solidFill>
                  <a:srgbClr val="3333CC"/>
                </a:solidFill>
                <a:latin typeface="+mj-lt"/>
                <a:ea typeface="+mj-ea"/>
                <a:cs typeface="+mj-cs"/>
              </a:rPr>
              <a:t>diclofenaco</a:t>
            </a:r>
            <a:r>
              <a:rPr lang="es-ES" sz="1800" dirty="0" smtClean="0">
                <a:solidFill>
                  <a:srgbClr val="3333CC"/>
                </a:solidFill>
                <a:latin typeface="+mj-lt"/>
                <a:ea typeface="+mj-ea"/>
                <a:cs typeface="+mj-cs"/>
              </a:rPr>
              <a:t>, </a:t>
            </a:r>
            <a:r>
              <a:rPr lang="es-ES" sz="1800" dirty="0" err="1" smtClean="0">
                <a:solidFill>
                  <a:srgbClr val="3333CC"/>
                </a:solidFill>
                <a:latin typeface="+mj-lt"/>
                <a:ea typeface="+mj-ea"/>
                <a:cs typeface="+mj-cs"/>
              </a:rPr>
              <a:t>indometacina</a:t>
            </a:r>
            <a:r>
              <a:rPr lang="es-ES" sz="1800" dirty="0" smtClean="0">
                <a:solidFill>
                  <a:srgbClr val="3333CC"/>
                </a:solidFill>
                <a:latin typeface="+mj-lt"/>
                <a:ea typeface="+mj-ea"/>
                <a:cs typeface="+mj-cs"/>
              </a:rPr>
              <a:t>).</a:t>
            </a:r>
          </a:p>
          <a:p>
            <a:pPr marL="0" indent="0">
              <a:buFont typeface="Arial" pitchFamily="34" charset="0"/>
              <a:buNone/>
              <a:defRPr/>
            </a:pPr>
            <a:r>
              <a:rPr lang="es-ES" sz="1800" dirty="0" smtClean="0">
                <a:solidFill>
                  <a:srgbClr val="3333CC"/>
                </a:solidFill>
                <a:latin typeface="+mj-lt"/>
                <a:ea typeface="+mj-ea"/>
                <a:cs typeface="+mj-cs"/>
              </a:rPr>
              <a:t>- </a:t>
            </a:r>
            <a:r>
              <a:rPr lang="es-ES" sz="2000" b="1" dirty="0" smtClean="0">
                <a:solidFill>
                  <a:srgbClr val="3333CC"/>
                </a:solidFill>
                <a:latin typeface="+mj-lt"/>
                <a:ea typeface="+mj-ea"/>
                <a:cs typeface="+mj-cs"/>
              </a:rPr>
              <a:t>Laxantes:</a:t>
            </a:r>
            <a:r>
              <a:rPr lang="es-ES" sz="1800" dirty="0" smtClean="0">
                <a:solidFill>
                  <a:srgbClr val="3333CC"/>
                </a:solidFill>
                <a:latin typeface="+mj-lt"/>
                <a:ea typeface="+mj-ea"/>
                <a:cs typeface="+mj-cs"/>
              </a:rPr>
              <a:t> La administración de laxantes junto con </a:t>
            </a:r>
            <a:r>
              <a:rPr lang="es-ES" sz="1800" dirty="0" err="1" smtClean="0">
                <a:solidFill>
                  <a:srgbClr val="3333CC"/>
                </a:solidFill>
                <a:latin typeface="+mj-lt"/>
                <a:ea typeface="+mj-ea"/>
                <a:cs typeface="+mj-cs"/>
              </a:rPr>
              <a:t>misoprostol</a:t>
            </a:r>
            <a:r>
              <a:rPr lang="es-ES" sz="1800" dirty="0" smtClean="0">
                <a:solidFill>
                  <a:srgbClr val="3333CC"/>
                </a:solidFill>
                <a:latin typeface="+mj-lt"/>
                <a:ea typeface="+mj-ea"/>
                <a:cs typeface="+mj-cs"/>
              </a:rPr>
              <a:t> podría dar lugar a una intensa diarrea.</a:t>
            </a:r>
          </a:p>
          <a:p>
            <a:endParaRPr lang="en-US" dirty="0"/>
          </a:p>
        </p:txBody>
      </p:sp>
      <p:sp>
        <p:nvSpPr>
          <p:cNvPr id="3" name="1 Título"/>
          <p:cNvSpPr txBox="1">
            <a:spLocks/>
          </p:cNvSpPr>
          <p:nvPr/>
        </p:nvSpPr>
        <p:spPr bwMode="auto">
          <a:xfrm>
            <a:off x="1403648" y="777900"/>
            <a:ext cx="4320480" cy="562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3600" b="1">
                <a:solidFill>
                  <a:srgbClr val="990099"/>
                </a:solidFill>
                <a:latin typeface="Candara" pitchFamily="34" charset="0"/>
                <a:ea typeface="+mj-ea"/>
                <a:cs typeface="+mj-cs"/>
              </a:defRPr>
            </a:lvl1pPr>
            <a:lvl2pPr algn="ctr" rtl="0" fontAlgn="base">
              <a:spcBef>
                <a:spcPct val="0"/>
              </a:spcBef>
              <a:spcAft>
                <a:spcPct val="0"/>
              </a:spcAft>
              <a:defRPr sz="3600" b="1">
                <a:solidFill>
                  <a:srgbClr val="3333CC"/>
                </a:solidFill>
                <a:latin typeface="Times New Roman" pitchFamily="18" charset="0"/>
              </a:defRPr>
            </a:lvl2pPr>
            <a:lvl3pPr algn="ctr" rtl="0" fontAlgn="base">
              <a:spcBef>
                <a:spcPct val="0"/>
              </a:spcBef>
              <a:spcAft>
                <a:spcPct val="0"/>
              </a:spcAft>
              <a:defRPr sz="3600" b="1">
                <a:solidFill>
                  <a:srgbClr val="3333CC"/>
                </a:solidFill>
                <a:latin typeface="Times New Roman" pitchFamily="18" charset="0"/>
              </a:defRPr>
            </a:lvl3pPr>
            <a:lvl4pPr algn="ctr" rtl="0" fontAlgn="base">
              <a:spcBef>
                <a:spcPct val="0"/>
              </a:spcBef>
              <a:spcAft>
                <a:spcPct val="0"/>
              </a:spcAft>
              <a:defRPr sz="3600" b="1">
                <a:solidFill>
                  <a:srgbClr val="3333CC"/>
                </a:solidFill>
                <a:latin typeface="Times New Roman" pitchFamily="18" charset="0"/>
              </a:defRPr>
            </a:lvl4pPr>
            <a:lvl5pPr algn="ctr" rtl="0" fontAlgn="base">
              <a:spcBef>
                <a:spcPct val="0"/>
              </a:spcBef>
              <a:spcAft>
                <a:spcPct val="0"/>
              </a:spcAft>
              <a:defRPr sz="3600" b="1">
                <a:solidFill>
                  <a:srgbClr val="3333CC"/>
                </a:solidFill>
                <a:latin typeface="Times New Roman" pitchFamily="18" charset="0"/>
              </a:defRPr>
            </a:lvl5pPr>
            <a:lvl6pPr marL="457200" algn="ctr" rtl="0" fontAlgn="base">
              <a:spcBef>
                <a:spcPct val="0"/>
              </a:spcBef>
              <a:spcAft>
                <a:spcPct val="0"/>
              </a:spcAft>
              <a:defRPr sz="3600" b="1">
                <a:solidFill>
                  <a:srgbClr val="3333CC"/>
                </a:solidFill>
                <a:latin typeface="Times New Roman" pitchFamily="18" charset="0"/>
              </a:defRPr>
            </a:lvl6pPr>
            <a:lvl7pPr marL="914400" algn="ctr" rtl="0" fontAlgn="base">
              <a:spcBef>
                <a:spcPct val="0"/>
              </a:spcBef>
              <a:spcAft>
                <a:spcPct val="0"/>
              </a:spcAft>
              <a:defRPr sz="3600" b="1">
                <a:solidFill>
                  <a:srgbClr val="3333CC"/>
                </a:solidFill>
                <a:latin typeface="Times New Roman" pitchFamily="18" charset="0"/>
              </a:defRPr>
            </a:lvl7pPr>
            <a:lvl8pPr marL="1371600" algn="ctr" rtl="0" fontAlgn="base">
              <a:spcBef>
                <a:spcPct val="0"/>
              </a:spcBef>
              <a:spcAft>
                <a:spcPct val="0"/>
              </a:spcAft>
              <a:defRPr sz="3600" b="1">
                <a:solidFill>
                  <a:srgbClr val="3333CC"/>
                </a:solidFill>
                <a:latin typeface="Times New Roman" pitchFamily="18" charset="0"/>
              </a:defRPr>
            </a:lvl8pPr>
            <a:lvl9pPr marL="1828800" algn="ctr" rtl="0" fontAlgn="base">
              <a:spcBef>
                <a:spcPct val="0"/>
              </a:spcBef>
              <a:spcAft>
                <a:spcPct val="0"/>
              </a:spcAft>
              <a:defRPr sz="3600" b="1">
                <a:solidFill>
                  <a:srgbClr val="3333CC"/>
                </a:solidFill>
                <a:latin typeface="Times New Roman" pitchFamily="18" charset="0"/>
              </a:defRPr>
            </a:lvl9pPr>
          </a:lstStyle>
          <a:p>
            <a:endParaRPr lang="es-ES" dirty="0"/>
          </a:p>
          <a:p>
            <a:r>
              <a:rPr lang="es-ES" dirty="0">
                <a:solidFill>
                  <a:schemeClr val="accent3"/>
                </a:solidFill>
                <a:latin typeface="+mj-lt"/>
              </a:rPr>
              <a:t>INTERACCIONES</a:t>
            </a:r>
            <a:r>
              <a:rPr lang="en-US" sz="2400" dirty="0" smtClean="0"/>
              <a:t/>
            </a:r>
            <a:br>
              <a:rPr lang="en-US" sz="2400" dirty="0" smtClean="0"/>
            </a:br>
            <a:r>
              <a:rPr lang="es-ES" dirty="0" smtClean="0"/>
              <a:t> </a:t>
            </a:r>
            <a:endParaRPr lang="en-US" dirty="0"/>
          </a:p>
        </p:txBody>
      </p:sp>
      <p:sp>
        <p:nvSpPr>
          <p:cNvPr id="4" name="3 CuadroTexto"/>
          <p:cNvSpPr txBox="1"/>
          <p:nvPr/>
        </p:nvSpPr>
        <p:spPr>
          <a:xfrm>
            <a:off x="1475656" y="6381328"/>
            <a:ext cx="4680520" cy="369332"/>
          </a:xfrm>
          <a:prstGeom prst="rect">
            <a:avLst/>
          </a:prstGeom>
          <a:noFill/>
        </p:spPr>
        <p:txBody>
          <a:bodyPr wrap="square" rtlCol="0">
            <a:spAutoFit/>
          </a:bodyPr>
          <a:lstStyle/>
          <a:p>
            <a:r>
              <a:rPr lang="es-ES" sz="1200" dirty="0" smtClean="0"/>
              <a:t>Ficha técnica de </a:t>
            </a:r>
            <a:r>
              <a:rPr lang="es-ES" sz="1200" dirty="0" err="1" smtClean="0"/>
              <a:t>Misofar</a:t>
            </a:r>
            <a:r>
              <a:rPr lang="es-ES" sz="1200" dirty="0" smtClean="0"/>
              <a:t> 200 </a:t>
            </a:r>
            <a:r>
              <a:rPr lang="es-ES" sz="1200" dirty="0" err="1" smtClean="0"/>
              <a:t>mcg</a:t>
            </a:r>
            <a:r>
              <a:rPr lang="es-ES" sz="1200" dirty="0" smtClean="0"/>
              <a:t> comprimidos vaginales</a:t>
            </a:r>
            <a:r>
              <a:rPr lang="es-ES" dirty="0" smtClean="0"/>
              <a:t>.</a:t>
            </a:r>
            <a:endParaRPr lang="en-US" dirty="0"/>
          </a:p>
        </p:txBody>
      </p:sp>
    </p:spTree>
    <p:extLst>
      <p:ext uri="{BB962C8B-B14F-4D97-AF65-F5344CB8AC3E}">
        <p14:creationId xmlns="" xmlns:p14="http://schemas.microsoft.com/office/powerpoint/2010/main" val="3255289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2132856"/>
            <a:ext cx="8229600" cy="40324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defRPr/>
            </a:pPr>
            <a:r>
              <a:rPr lang="es-ES" sz="2000" dirty="0" smtClean="0">
                <a:solidFill>
                  <a:srgbClr val="3333CC"/>
                </a:solidFill>
                <a:latin typeface="+mj-lt"/>
                <a:ea typeface="+mj-ea"/>
                <a:cs typeface="+mj-cs"/>
              </a:rPr>
              <a:t>Los efectos adversos de </a:t>
            </a:r>
            <a:r>
              <a:rPr lang="es-ES" sz="2000" dirty="0" err="1" smtClean="0">
                <a:solidFill>
                  <a:srgbClr val="3333CC"/>
                </a:solidFill>
                <a:latin typeface="+mj-lt"/>
                <a:ea typeface="+mj-ea"/>
                <a:cs typeface="+mj-cs"/>
              </a:rPr>
              <a:t>Misofar</a:t>
            </a:r>
            <a:r>
              <a:rPr lang="es-ES" sz="2000" dirty="0" smtClean="0">
                <a:solidFill>
                  <a:srgbClr val="3333CC"/>
                </a:solidFill>
                <a:latin typeface="+mj-lt"/>
                <a:ea typeface="+mj-ea"/>
                <a:cs typeface="+mj-cs"/>
              </a:rPr>
              <a:t> 200 son, en general, una prolongación de la acción farmacológica.</a:t>
            </a:r>
          </a:p>
          <a:p>
            <a:pPr>
              <a:buFont typeface="Wingdings" pitchFamily="2" charset="2"/>
              <a:buChar char="Ø"/>
              <a:defRPr/>
            </a:pPr>
            <a:endParaRPr lang="es-ES" sz="2000" dirty="0" smtClean="0">
              <a:solidFill>
                <a:srgbClr val="3333CC"/>
              </a:solidFill>
              <a:latin typeface="+mj-lt"/>
              <a:ea typeface="+mj-ea"/>
              <a:cs typeface="+mj-cs"/>
            </a:endParaRPr>
          </a:p>
          <a:p>
            <a:pPr>
              <a:buFont typeface="Wingdings" pitchFamily="2" charset="2"/>
              <a:buChar char="Ø"/>
              <a:defRPr/>
            </a:pPr>
            <a:r>
              <a:rPr lang="es-ES" sz="2000" dirty="0" smtClean="0">
                <a:solidFill>
                  <a:srgbClr val="3333CC"/>
                </a:solidFill>
                <a:latin typeface="+mj-lt"/>
                <a:ea typeface="+mj-ea"/>
                <a:cs typeface="+mj-cs"/>
              </a:rPr>
              <a:t>Las reacciones adversas más frecuentes son:  </a:t>
            </a:r>
            <a:r>
              <a:rPr lang="es-ES_tradnl" sz="2000" dirty="0" smtClean="0">
                <a:solidFill>
                  <a:srgbClr val="3333CC"/>
                </a:solidFill>
                <a:latin typeface="+mj-lt"/>
                <a:ea typeface="+mj-ea"/>
                <a:cs typeface="+mj-cs"/>
              </a:rPr>
              <a:t>los trastornos gastrointestinales (</a:t>
            </a:r>
            <a:r>
              <a:rPr lang="es-ES" sz="2000" dirty="0" smtClean="0">
                <a:solidFill>
                  <a:srgbClr val="3333CC"/>
                </a:solidFill>
                <a:latin typeface="+mj-lt"/>
                <a:ea typeface="+mj-ea"/>
                <a:cs typeface="+mj-cs"/>
              </a:rPr>
              <a:t>náuseas, vómitos, diarrea y dolor abdominal) y Fiebre</a:t>
            </a:r>
          </a:p>
          <a:p>
            <a:pPr marL="0" indent="0">
              <a:buFont typeface="Arial" pitchFamily="34" charset="0"/>
              <a:buNone/>
            </a:pPr>
            <a:endParaRPr lang="en-US" sz="2000" dirty="0"/>
          </a:p>
        </p:txBody>
      </p:sp>
      <p:sp>
        <p:nvSpPr>
          <p:cNvPr id="3" name="1 Título"/>
          <p:cNvSpPr txBox="1">
            <a:spLocks/>
          </p:cNvSpPr>
          <p:nvPr/>
        </p:nvSpPr>
        <p:spPr>
          <a:xfrm>
            <a:off x="-36512" y="777900"/>
            <a:ext cx="8723312" cy="8509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REACCIONES</a:t>
            </a:r>
            <a:r>
              <a:rPr lang="es-ES" dirty="0" smtClean="0">
                <a:solidFill>
                  <a:srgbClr val="3333CC"/>
                </a:solidFill>
              </a:rPr>
              <a:t> </a:t>
            </a:r>
            <a:r>
              <a:rPr lang="es-ES" sz="3600" b="1" dirty="0">
                <a:solidFill>
                  <a:schemeClr val="accent3"/>
                </a:solidFill>
              </a:rPr>
              <a:t>ADVERSAS</a:t>
            </a:r>
          </a:p>
          <a:p>
            <a:r>
              <a:rPr lang="en-US" sz="2400" dirty="0" smtClean="0"/>
              <a:t/>
            </a:r>
            <a:br>
              <a:rPr lang="en-US" sz="2400" dirty="0" smtClean="0"/>
            </a:br>
            <a:r>
              <a:rPr lang="es-ES" dirty="0" smtClean="0"/>
              <a:t> </a:t>
            </a:r>
            <a:endParaRPr lang="en-US" dirty="0"/>
          </a:p>
        </p:txBody>
      </p:sp>
      <p:sp>
        <p:nvSpPr>
          <p:cNvPr id="4" name="3 CuadroTexto"/>
          <p:cNvSpPr txBox="1"/>
          <p:nvPr/>
        </p:nvSpPr>
        <p:spPr>
          <a:xfrm>
            <a:off x="1259632" y="6309320"/>
            <a:ext cx="4680520" cy="369332"/>
          </a:xfrm>
          <a:prstGeom prst="rect">
            <a:avLst/>
          </a:prstGeom>
          <a:noFill/>
        </p:spPr>
        <p:txBody>
          <a:bodyPr wrap="square" rtlCol="0">
            <a:spAutoFit/>
          </a:bodyPr>
          <a:lstStyle/>
          <a:p>
            <a:r>
              <a:rPr lang="es-ES" sz="1200" dirty="0" smtClean="0"/>
              <a:t>Ficha técnica de </a:t>
            </a:r>
            <a:r>
              <a:rPr lang="es-ES" sz="1200" dirty="0" err="1" smtClean="0"/>
              <a:t>Misofar</a:t>
            </a:r>
            <a:r>
              <a:rPr lang="es-ES" sz="1200" dirty="0" smtClean="0"/>
              <a:t> 200 </a:t>
            </a:r>
            <a:r>
              <a:rPr lang="es-ES" sz="1200" dirty="0" err="1" smtClean="0"/>
              <a:t>mcg</a:t>
            </a:r>
            <a:r>
              <a:rPr lang="es-ES" sz="1200" dirty="0" smtClean="0"/>
              <a:t> comprimidos vaginales</a:t>
            </a:r>
            <a:r>
              <a:rPr lang="es-ES" dirty="0" smtClean="0"/>
              <a:t>.</a:t>
            </a:r>
            <a:endParaRPr lang="en-US" dirty="0"/>
          </a:p>
        </p:txBody>
      </p:sp>
    </p:spTree>
    <p:extLst>
      <p:ext uri="{BB962C8B-B14F-4D97-AF65-F5344CB8AC3E}">
        <p14:creationId xmlns="" xmlns:p14="http://schemas.microsoft.com/office/powerpoint/2010/main" val="3930018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vier\Documents\Santander HTC 20-21.6.09\IMAGE_062.jpg"/>
          <p:cNvPicPr>
            <a:picLocks noChangeAspect="1" noChangeArrowheads="1"/>
          </p:cNvPicPr>
          <p:nvPr/>
        </p:nvPicPr>
        <p:blipFill>
          <a:blip r:embed="rId2" cstate="print"/>
          <a:srcRect/>
          <a:stretch>
            <a:fillRect/>
          </a:stretch>
        </p:blipFill>
        <p:spPr bwMode="auto">
          <a:xfrm>
            <a:off x="-612576" y="0"/>
            <a:ext cx="11850624" cy="7095744"/>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7704856" cy="584775"/>
          </a:xfrm>
          <a:prstGeom prst="rect">
            <a:avLst/>
          </a:prstGeom>
        </p:spPr>
        <p:txBody>
          <a:bodyPr wrap="square">
            <a:spAutoFit/>
          </a:bodyPr>
          <a:lstStyle/>
          <a:p>
            <a:r>
              <a:rPr lang="es-ES" sz="3200" b="1" dirty="0" err="1" smtClean="0">
                <a:solidFill>
                  <a:schemeClr val="accent3"/>
                </a:solidFill>
              </a:rPr>
              <a:t>Misoprostol</a:t>
            </a:r>
            <a:r>
              <a:rPr lang="es-ES" sz="3200" b="1" dirty="0" smtClean="0">
                <a:solidFill>
                  <a:schemeClr val="accent3"/>
                </a:solidFill>
              </a:rPr>
              <a:t> 200 </a:t>
            </a:r>
            <a:r>
              <a:rPr lang="es-ES" sz="3200" b="1" dirty="0" err="1" smtClean="0">
                <a:solidFill>
                  <a:schemeClr val="accent3"/>
                </a:solidFill>
              </a:rPr>
              <a:t>mcg</a:t>
            </a:r>
            <a:r>
              <a:rPr lang="es-ES" sz="3200" b="1" dirty="0" smtClean="0">
                <a:solidFill>
                  <a:schemeClr val="accent3"/>
                </a:solidFill>
              </a:rPr>
              <a:t> comprimidos </a:t>
            </a:r>
            <a:r>
              <a:rPr lang="es-ES" sz="3200" b="1" dirty="0" smtClean="0">
                <a:solidFill>
                  <a:schemeClr val="accent3"/>
                </a:solidFill>
              </a:rPr>
              <a:t>vaginales</a:t>
            </a:r>
            <a:endParaRPr lang="en-US" sz="3200" b="1" dirty="0">
              <a:solidFill>
                <a:schemeClr val="accent3"/>
              </a:solidFill>
            </a:endParaRPr>
          </a:p>
        </p:txBody>
      </p:sp>
      <p:sp>
        <p:nvSpPr>
          <p:cNvPr id="3" name="2 Rectángulo"/>
          <p:cNvSpPr/>
          <p:nvPr/>
        </p:nvSpPr>
        <p:spPr>
          <a:xfrm>
            <a:off x="539552" y="2132856"/>
            <a:ext cx="6318448" cy="4616648"/>
          </a:xfrm>
          <a:prstGeom prst="rect">
            <a:avLst/>
          </a:prstGeom>
        </p:spPr>
        <p:txBody>
          <a:bodyPr wrap="square">
            <a:spAutoFit/>
          </a:bodyPr>
          <a:lstStyle/>
          <a:p>
            <a:r>
              <a:rPr lang="es-ES" sz="2400" b="1" dirty="0" smtClean="0">
                <a:solidFill>
                  <a:srgbClr val="FF0000"/>
                </a:solidFill>
              </a:rPr>
              <a:t>Otras </a:t>
            </a:r>
            <a:r>
              <a:rPr lang="es-ES" sz="2400" b="1" dirty="0" err="1" smtClean="0">
                <a:solidFill>
                  <a:srgbClr val="FF0000"/>
                </a:solidFill>
              </a:rPr>
              <a:t>indicaciónes</a:t>
            </a:r>
            <a:r>
              <a:rPr lang="es-ES" sz="2400" dirty="0" smtClean="0">
                <a:solidFill>
                  <a:srgbClr val="FF0000"/>
                </a:solidFill>
              </a:rPr>
              <a:t> </a:t>
            </a:r>
            <a:r>
              <a:rPr lang="es-ES" dirty="0" smtClean="0">
                <a:solidFill>
                  <a:srgbClr val="3333CC"/>
                </a:solidFill>
              </a:rPr>
              <a:t>(fuera de su ficha técnica):</a:t>
            </a:r>
          </a:p>
          <a:p>
            <a:r>
              <a:rPr lang="es-ES" dirty="0" err="1" smtClean="0">
                <a:solidFill>
                  <a:srgbClr val="3333CC"/>
                </a:solidFill>
              </a:rPr>
              <a:t>Misofar</a:t>
            </a:r>
            <a:r>
              <a:rPr lang="es-ES" dirty="0" smtClean="0">
                <a:solidFill>
                  <a:srgbClr val="3333CC"/>
                </a:solidFill>
              </a:rPr>
              <a:t> 200 puede ser usado a dosis entre 600 y 1000 </a:t>
            </a:r>
            <a:r>
              <a:rPr lang="es-ES" dirty="0" err="1" smtClean="0">
                <a:solidFill>
                  <a:srgbClr val="3333CC"/>
                </a:solidFill>
              </a:rPr>
              <a:t>mcg</a:t>
            </a:r>
            <a:r>
              <a:rPr lang="es-ES" dirty="0" smtClean="0">
                <a:solidFill>
                  <a:srgbClr val="3333CC"/>
                </a:solidFill>
              </a:rPr>
              <a:t> en el </a:t>
            </a:r>
            <a:r>
              <a:rPr lang="es-ES" dirty="0" err="1" smtClean="0">
                <a:solidFill>
                  <a:srgbClr val="3333CC"/>
                </a:solidFill>
              </a:rPr>
              <a:t>tratamientoy</a:t>
            </a:r>
            <a:r>
              <a:rPr lang="es-ES" dirty="0" smtClean="0">
                <a:solidFill>
                  <a:srgbClr val="3333CC"/>
                </a:solidFill>
              </a:rPr>
              <a:t>/o prevención de la </a:t>
            </a:r>
            <a:r>
              <a:rPr lang="es-ES" b="1" i="1" dirty="0" smtClean="0">
                <a:solidFill>
                  <a:srgbClr val="FF0000"/>
                </a:solidFill>
              </a:rPr>
              <a:t>Hemorragia postparto</a:t>
            </a:r>
            <a:r>
              <a:rPr lang="es-ES" b="1" i="1" dirty="0" smtClean="0">
                <a:solidFill>
                  <a:srgbClr val="3333CC"/>
                </a:solidFill>
              </a:rPr>
              <a:t>, </a:t>
            </a:r>
            <a:r>
              <a:rPr lang="es-ES" dirty="0" smtClean="0">
                <a:solidFill>
                  <a:srgbClr val="3333CC"/>
                </a:solidFill>
              </a:rPr>
              <a:t>vía rectal</a:t>
            </a:r>
            <a:r>
              <a:rPr lang="es-ES" b="1" i="1" dirty="0" smtClean="0">
                <a:solidFill>
                  <a:srgbClr val="3333CC"/>
                </a:solidFill>
              </a:rPr>
              <a:t>. </a:t>
            </a:r>
            <a:r>
              <a:rPr lang="es-ES" b="1" i="1" dirty="0" smtClean="0">
                <a:solidFill>
                  <a:srgbClr val="FF0000"/>
                </a:solidFill>
              </a:rPr>
              <a:t>Con o sin el apoyo de </a:t>
            </a:r>
            <a:r>
              <a:rPr lang="es-ES" b="1" i="1" dirty="0" err="1" smtClean="0">
                <a:solidFill>
                  <a:srgbClr val="FF0000"/>
                </a:solidFill>
              </a:rPr>
              <a:t>Oxitocina</a:t>
            </a:r>
            <a:r>
              <a:rPr lang="es-ES" b="1" i="1" dirty="0" smtClean="0">
                <a:solidFill>
                  <a:srgbClr val="3333CC"/>
                </a:solidFill>
              </a:rPr>
              <a:t>. </a:t>
            </a:r>
          </a:p>
          <a:p>
            <a:r>
              <a:rPr lang="es-ES" dirty="0" smtClean="0">
                <a:solidFill>
                  <a:srgbClr val="3333CC"/>
                </a:solidFill>
              </a:rPr>
              <a:t>Más eficaz que la </a:t>
            </a:r>
            <a:r>
              <a:rPr lang="es-ES" dirty="0" err="1" smtClean="0">
                <a:solidFill>
                  <a:srgbClr val="3333CC"/>
                </a:solidFill>
              </a:rPr>
              <a:t>Oxitocina</a:t>
            </a:r>
            <a:r>
              <a:rPr lang="es-ES" dirty="0" smtClean="0">
                <a:solidFill>
                  <a:srgbClr val="3333CC"/>
                </a:solidFill>
              </a:rPr>
              <a:t> y el </a:t>
            </a:r>
            <a:r>
              <a:rPr lang="es-ES" dirty="0" err="1" smtClean="0">
                <a:solidFill>
                  <a:srgbClr val="3333CC"/>
                </a:solidFill>
              </a:rPr>
              <a:t>Methergin</a:t>
            </a:r>
            <a:r>
              <a:rPr lang="es-ES" dirty="0" smtClean="0">
                <a:solidFill>
                  <a:srgbClr val="3333CC"/>
                </a:solidFill>
              </a:rPr>
              <a:t>. </a:t>
            </a:r>
            <a:r>
              <a:rPr lang="es-ES" b="1" i="1" dirty="0" smtClean="0">
                <a:solidFill>
                  <a:srgbClr val="3333CC"/>
                </a:solidFill>
              </a:rPr>
              <a:t> </a:t>
            </a:r>
          </a:p>
          <a:p>
            <a:endParaRPr lang="es-ES" b="1" i="1" dirty="0" smtClean="0">
              <a:solidFill>
                <a:srgbClr val="3333CC"/>
              </a:solidFill>
            </a:endParaRPr>
          </a:p>
          <a:p>
            <a:r>
              <a:rPr lang="es-ES" b="1" i="1" dirty="0" smtClean="0">
                <a:solidFill>
                  <a:srgbClr val="3333CC"/>
                </a:solidFill>
              </a:rPr>
              <a:t>  </a:t>
            </a:r>
            <a:r>
              <a:rPr lang="es-ES" dirty="0" smtClean="0"/>
              <a:t>Dos ensayos aleatorios controlados con placebo compararon el </a:t>
            </a:r>
            <a:r>
              <a:rPr lang="es-ES" dirty="0" err="1" smtClean="0"/>
              <a:t>misoprostol</a:t>
            </a:r>
            <a:r>
              <a:rPr lang="es-ES" dirty="0" smtClean="0"/>
              <a:t> (dosis 600 </a:t>
            </a:r>
            <a:r>
              <a:rPr lang="es-ES" dirty="0" err="1" smtClean="0"/>
              <a:t>mcg</a:t>
            </a:r>
            <a:r>
              <a:rPr lang="es-ES" dirty="0" smtClean="0"/>
              <a:t> a 1 000 </a:t>
            </a:r>
            <a:r>
              <a:rPr lang="es-ES" dirty="0" err="1" smtClean="0"/>
              <a:t>mcg</a:t>
            </a:r>
            <a:r>
              <a:rPr lang="es-ES" dirty="0" smtClean="0"/>
              <a:t>) con placebo y mostraron que el uso de </a:t>
            </a:r>
            <a:r>
              <a:rPr lang="es-ES" dirty="0" err="1" smtClean="0"/>
              <a:t>misoprostol</a:t>
            </a:r>
            <a:r>
              <a:rPr lang="es-ES" dirty="0" smtClean="0"/>
              <a:t> no se asoció con cualquier reducción significativa de la mortalidad materna (2 ensayos, 398 mujeres; riesgo relativo (RR) 7,24; intervalo de confianza (IC) del 95%: 0,38 a 138,6), </a:t>
            </a:r>
            <a:r>
              <a:rPr lang="es-ES" b="1" i="1" dirty="0" smtClean="0"/>
              <a:t>Revisión Cochrane                                                       </a:t>
            </a:r>
            <a:r>
              <a:rPr lang="es-ES" sz="1100" b="1" i="1" dirty="0" smtClean="0"/>
              <a:t> </a:t>
            </a:r>
            <a:r>
              <a:rPr lang="es-ES" sz="1200" b="1" dirty="0" err="1" smtClean="0"/>
              <a:t>Gülmezoglu</a:t>
            </a:r>
            <a:r>
              <a:rPr lang="es-ES" sz="1200" b="1" dirty="0" smtClean="0"/>
              <a:t> AM, </a:t>
            </a:r>
            <a:r>
              <a:rPr lang="es-ES" sz="1200" b="1" dirty="0" err="1" smtClean="0"/>
              <a:t>Forna</a:t>
            </a:r>
            <a:r>
              <a:rPr lang="es-ES" sz="1200" b="1" dirty="0" smtClean="0"/>
              <a:t> F, Villar J, </a:t>
            </a:r>
            <a:r>
              <a:rPr lang="es-ES" sz="1200" b="1" dirty="0" err="1" smtClean="0"/>
              <a:t>Hofmeyr</a:t>
            </a:r>
            <a:r>
              <a:rPr lang="es-ES" sz="1200" b="1" dirty="0" smtClean="0"/>
              <a:t> GJ. Prostaglandinas para</a:t>
            </a:r>
          </a:p>
          <a:p>
            <a:r>
              <a:rPr lang="es-ES" sz="1200" b="1" dirty="0" smtClean="0"/>
              <a:t>la prevención de la hemorragia postparto ( Revisión Cochrane traducida).</a:t>
            </a:r>
          </a:p>
          <a:p>
            <a:r>
              <a:rPr lang="es-ES" sz="1200" b="1" dirty="0" smtClean="0"/>
              <a:t>En: La Biblioteca Cochrane Plus,2008. Número 2 Oxford:</a:t>
            </a:r>
          </a:p>
          <a:p>
            <a:r>
              <a:rPr lang="es-ES" sz="1200" b="1" dirty="0" err="1" smtClean="0"/>
              <a:t>Update</a:t>
            </a:r>
            <a:r>
              <a:rPr lang="es-ES" sz="1200" b="1" dirty="0" smtClean="0"/>
              <a:t> Software </a:t>
            </a:r>
            <a:r>
              <a:rPr lang="es-ES" sz="1200" b="1" dirty="0" err="1" smtClean="0"/>
              <a:t>Ltd</a:t>
            </a:r>
            <a:r>
              <a:rPr lang="es-ES" sz="1200" b="1" dirty="0" smtClean="0"/>
              <a:t> Disponible en: http://www.update-software.com</a:t>
            </a:r>
          </a:p>
          <a:p>
            <a:r>
              <a:rPr lang="en-US" sz="1200" b="1" dirty="0" smtClean="0"/>
              <a:t>(</a:t>
            </a:r>
            <a:r>
              <a:rPr lang="en-US" sz="1200" b="1" dirty="0" err="1" smtClean="0"/>
              <a:t>Traducida</a:t>
            </a:r>
            <a:r>
              <a:rPr lang="en-US" sz="1200" b="1" dirty="0" smtClean="0"/>
              <a:t> de The Cochrane Library, 2008 Issue 2 </a:t>
            </a:r>
            <a:r>
              <a:rPr lang="en-US" sz="1200" b="1" dirty="0" err="1" smtClean="0"/>
              <a:t>Chichester</a:t>
            </a:r>
            <a:r>
              <a:rPr lang="en-US" sz="1200" b="1" dirty="0" smtClean="0"/>
              <a:t>, UK:</a:t>
            </a:r>
          </a:p>
          <a:p>
            <a:r>
              <a:rPr lang="en-US" sz="1200" b="1" dirty="0" smtClean="0"/>
              <a:t>John Wiley &amp; Sons, Ltd ) 2008</a:t>
            </a:r>
            <a:r>
              <a:rPr lang="en-US" sz="1100" dirty="0" smtClean="0"/>
              <a:t>.</a:t>
            </a:r>
            <a:endParaRPr lang="es-ES" sz="1100" b="1" i="1" dirty="0">
              <a:solidFill>
                <a:srgbClr val="3333CC"/>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RCIA\Documents\JAVIER\Página web centro Ginecológico\Trabajos científicos\WP_006027.jpg"/>
          <p:cNvPicPr>
            <a:picLocks noChangeAspect="1" noChangeArrowheads="1"/>
          </p:cNvPicPr>
          <p:nvPr/>
        </p:nvPicPr>
        <p:blipFill>
          <a:blip r:embed="rId2" cstate="print"/>
          <a:srcRect/>
          <a:stretch>
            <a:fillRect/>
          </a:stretch>
        </p:blipFill>
        <p:spPr bwMode="auto">
          <a:xfrm>
            <a:off x="2123728" y="404664"/>
            <a:ext cx="4655820" cy="62103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RCIA\Documents\JAVIER\Página web centro Ginecológico\Trabajos científicos\WP_006310.jpg"/>
          <p:cNvPicPr>
            <a:picLocks noChangeAspect="1" noChangeArrowheads="1"/>
          </p:cNvPicPr>
          <p:nvPr/>
        </p:nvPicPr>
        <p:blipFill>
          <a:blip r:embed="rId2" cstate="print"/>
          <a:srcRect/>
          <a:stretch>
            <a:fillRect/>
          </a:stretch>
        </p:blipFill>
        <p:spPr bwMode="auto">
          <a:xfrm>
            <a:off x="0" y="1712660"/>
            <a:ext cx="9144000" cy="343268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ARCIA\Documents\JAVIER\Página web centro Ginecológico\Trabajos científicos\WP_006028.jpg"/>
          <p:cNvPicPr>
            <a:picLocks noChangeAspect="1" noChangeArrowheads="1"/>
          </p:cNvPicPr>
          <p:nvPr/>
        </p:nvPicPr>
        <p:blipFill>
          <a:blip r:embed="rId2" cstate="print"/>
          <a:srcRect/>
          <a:stretch>
            <a:fillRect/>
          </a:stretch>
        </p:blipFill>
        <p:spPr bwMode="auto">
          <a:xfrm>
            <a:off x="0" y="1402"/>
            <a:ext cx="9144000" cy="685519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332656"/>
            <a:ext cx="58326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t>Conclusiones</a:t>
            </a:r>
            <a:endParaRPr lang="es-ES" sz="3200" b="1" dirty="0"/>
          </a:p>
        </p:txBody>
      </p:sp>
      <p:sp>
        <p:nvSpPr>
          <p:cNvPr id="3" name="2 Rectángulo redondeado"/>
          <p:cNvSpPr/>
          <p:nvPr/>
        </p:nvSpPr>
        <p:spPr>
          <a:xfrm>
            <a:off x="899592" y="1556792"/>
            <a:ext cx="7704856"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rgbClr val="FF0000"/>
                </a:solidFill>
              </a:rPr>
              <a:t>El MISOPROSTOL 25 </a:t>
            </a:r>
            <a:r>
              <a:rPr lang="es-ES" b="1" dirty="0" err="1" smtClean="0">
                <a:solidFill>
                  <a:srgbClr val="FF0000"/>
                </a:solidFill>
              </a:rPr>
              <a:t>mgr</a:t>
            </a:r>
            <a:r>
              <a:rPr lang="es-ES" b="1" dirty="0" smtClean="0">
                <a:solidFill>
                  <a:srgbClr val="FF0000"/>
                </a:solidFill>
              </a:rPr>
              <a:t> </a:t>
            </a:r>
            <a:r>
              <a:rPr lang="es-ES" dirty="0" smtClean="0"/>
              <a:t>es un buen inductor del trabajo de parto.</a:t>
            </a:r>
          </a:p>
          <a:p>
            <a:r>
              <a:rPr lang="es-ES" dirty="0" smtClean="0"/>
              <a:t>Debe usarse con un </a:t>
            </a:r>
            <a:r>
              <a:rPr lang="es-ES" dirty="0" err="1" smtClean="0"/>
              <a:t>Bishop</a:t>
            </a:r>
            <a:r>
              <a:rPr lang="es-ES" dirty="0" smtClean="0"/>
              <a:t> favorable (4-6), por vía vaginal (</a:t>
            </a:r>
            <a:r>
              <a:rPr lang="es-ES" dirty="0" err="1" smtClean="0"/>
              <a:t>intracervical</a:t>
            </a:r>
            <a:r>
              <a:rPr lang="es-ES" dirty="0" smtClean="0"/>
              <a:t>) , pudiendo repetir una nueva dosis a las 3 horas, con monitorización fetal.</a:t>
            </a:r>
          </a:p>
          <a:p>
            <a:r>
              <a:rPr lang="es-ES" dirty="0" smtClean="0"/>
              <a:t>El uso de </a:t>
            </a:r>
            <a:r>
              <a:rPr lang="es-ES" dirty="0" err="1" smtClean="0"/>
              <a:t>oxitocina</a:t>
            </a:r>
            <a:r>
              <a:rPr lang="es-ES" dirty="0" smtClean="0"/>
              <a:t> es menor y la frecuencia de cesáreas es baja.</a:t>
            </a:r>
          </a:p>
          <a:p>
            <a:endParaRPr lang="es-ES" dirty="0" smtClean="0"/>
          </a:p>
          <a:p>
            <a:r>
              <a:rPr lang="es-ES" b="1" dirty="0" smtClean="0">
                <a:solidFill>
                  <a:srgbClr val="FF0000"/>
                </a:solidFill>
              </a:rPr>
              <a:t>El MISOPROSTOL 200 </a:t>
            </a:r>
            <a:r>
              <a:rPr lang="es-ES" b="1" dirty="0" err="1" smtClean="0">
                <a:solidFill>
                  <a:srgbClr val="FF0000"/>
                </a:solidFill>
              </a:rPr>
              <a:t>mgrs</a:t>
            </a:r>
            <a:r>
              <a:rPr lang="es-ES" b="1" dirty="0" smtClean="0">
                <a:solidFill>
                  <a:srgbClr val="FF0000"/>
                </a:solidFill>
              </a:rPr>
              <a:t> </a:t>
            </a:r>
            <a:r>
              <a:rPr lang="es-ES" dirty="0" smtClean="0"/>
              <a:t>es muy útil en  la hemorragia postparto, por vía rectal, en dosis de 400 a 600 </a:t>
            </a:r>
            <a:r>
              <a:rPr lang="es-ES" dirty="0" err="1" smtClean="0"/>
              <a:t>mgr</a:t>
            </a:r>
            <a:r>
              <a:rPr lang="es-ES" dirty="0" smtClean="0"/>
              <a:t> se puede asociar a </a:t>
            </a:r>
            <a:r>
              <a:rPr lang="es-ES" dirty="0" err="1" smtClean="0"/>
              <a:t>Oxitocina</a:t>
            </a:r>
            <a:endParaRPr lang="es-ES" dirty="0" smtClean="0"/>
          </a:p>
          <a:p>
            <a:endParaRPr lang="es-ES" dirty="0" smtClean="0"/>
          </a:p>
          <a:p>
            <a:r>
              <a:rPr lang="es-ES" b="1" dirty="0" smtClean="0">
                <a:solidFill>
                  <a:srgbClr val="FF0000"/>
                </a:solidFill>
              </a:rPr>
              <a:t>El MISOPROSTOL 200 </a:t>
            </a:r>
            <a:r>
              <a:rPr lang="es-ES" b="1" dirty="0" err="1" smtClean="0">
                <a:solidFill>
                  <a:srgbClr val="FF0000"/>
                </a:solidFill>
              </a:rPr>
              <a:t>mgr</a:t>
            </a:r>
            <a:r>
              <a:rPr lang="es-ES" b="1" dirty="0" smtClean="0">
                <a:solidFill>
                  <a:srgbClr val="FF0000"/>
                </a:solidFill>
              </a:rPr>
              <a:t> </a:t>
            </a:r>
            <a:r>
              <a:rPr lang="es-ES" dirty="0" smtClean="0"/>
              <a:t>favorece la realización de la cirugía </a:t>
            </a:r>
            <a:r>
              <a:rPr lang="es-ES" dirty="0" err="1" smtClean="0"/>
              <a:t>histeroscopica</a:t>
            </a:r>
            <a:r>
              <a:rPr lang="es-ES" dirty="0" smtClean="0"/>
              <a:t> a dosis de 200  </a:t>
            </a:r>
            <a:r>
              <a:rPr lang="es-ES" dirty="0" err="1" smtClean="0"/>
              <a:t>mgr</a:t>
            </a:r>
            <a:r>
              <a:rPr lang="es-ES" dirty="0" smtClean="0"/>
              <a:t> entre 3 y 12 hs antes de la cirugía</a:t>
            </a:r>
            <a:r>
              <a:rPr lang="es-ES" dirty="0" smtClean="0"/>
              <a:t>.</a:t>
            </a:r>
          </a:p>
          <a:p>
            <a:endParaRPr lang="es-ES" dirty="0" smtClean="0"/>
          </a:p>
          <a:p>
            <a:r>
              <a:rPr lang="es-ES" smtClean="0"/>
              <a:t>                                                                                                         JGPLL 2014</a:t>
            </a:r>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avier\Documents\Verano 2010 Santander HTC\IMAG0054.jpg"/>
          <p:cNvPicPr>
            <a:picLocks noChangeAspect="1" noChangeArrowheads="1"/>
          </p:cNvPicPr>
          <p:nvPr/>
        </p:nvPicPr>
        <p:blipFill>
          <a:blip r:embed="rId2" cstate="print"/>
          <a:srcRect/>
          <a:stretch>
            <a:fillRect/>
          </a:stretch>
        </p:blipFill>
        <p:spPr bwMode="auto">
          <a:xfrm>
            <a:off x="899592" y="188640"/>
            <a:ext cx="4464496" cy="6254496"/>
          </a:xfrm>
          <a:prstGeom prst="rect">
            <a:avLst/>
          </a:prstGeom>
          <a:noFill/>
        </p:spPr>
      </p:pic>
      <p:sp>
        <p:nvSpPr>
          <p:cNvPr id="9" name="8 Elipse"/>
          <p:cNvSpPr/>
          <p:nvPr/>
        </p:nvSpPr>
        <p:spPr>
          <a:xfrm>
            <a:off x="4716016" y="4869160"/>
            <a:ext cx="37799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smtClean="0"/>
              <a:t>MUCHAS GRACIAS</a:t>
            </a:r>
            <a:endParaRPr lang="es-ES" sz="20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pPr>
              <a:buNone/>
            </a:pPr>
            <a:r>
              <a:rPr lang="es-ES" dirty="0" smtClean="0"/>
              <a:t>                         Análogos Prostaglandinas</a:t>
            </a:r>
          </a:p>
        </p:txBody>
      </p:sp>
      <p:sp>
        <p:nvSpPr>
          <p:cNvPr id="4" name="3 Rectángulo"/>
          <p:cNvSpPr/>
          <p:nvPr/>
        </p:nvSpPr>
        <p:spPr>
          <a:xfrm>
            <a:off x="899592" y="1772816"/>
            <a:ext cx="3384376"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 </a:t>
            </a:r>
            <a:r>
              <a:rPr lang="es-ES" sz="2000" b="1" dirty="0" smtClean="0"/>
              <a:t>PGE:</a:t>
            </a:r>
          </a:p>
          <a:p>
            <a:r>
              <a:rPr lang="es-ES" b="1" dirty="0" err="1" smtClean="0">
                <a:solidFill>
                  <a:schemeClr val="bg1"/>
                </a:solidFill>
              </a:rPr>
              <a:t>Alprostadil</a:t>
            </a:r>
            <a:r>
              <a:rPr lang="es-ES" b="1" dirty="0" smtClean="0">
                <a:solidFill>
                  <a:schemeClr val="bg1"/>
                </a:solidFill>
              </a:rPr>
              <a:t>: </a:t>
            </a:r>
            <a:r>
              <a:rPr lang="es-ES" dirty="0" err="1" smtClean="0"/>
              <a:t>ductus</a:t>
            </a:r>
            <a:endParaRPr lang="es-ES" dirty="0" smtClean="0"/>
          </a:p>
          <a:p>
            <a:r>
              <a:rPr lang="es-ES" dirty="0" smtClean="0"/>
              <a:t>permeable, impotencia,</a:t>
            </a:r>
          </a:p>
          <a:p>
            <a:r>
              <a:rPr lang="es-ES" dirty="0" smtClean="0"/>
              <a:t>oclusión arterial</a:t>
            </a:r>
          </a:p>
          <a:p>
            <a:r>
              <a:rPr lang="es-ES" dirty="0" smtClean="0"/>
              <a:t>(</a:t>
            </a:r>
            <a:r>
              <a:rPr lang="es-ES" dirty="0" err="1" smtClean="0"/>
              <a:t>Raynaud</a:t>
            </a:r>
            <a:r>
              <a:rPr lang="es-ES" dirty="0" smtClean="0"/>
              <a:t>)</a:t>
            </a:r>
          </a:p>
          <a:p>
            <a:r>
              <a:rPr lang="es-ES" b="1" dirty="0" err="1" smtClean="0">
                <a:solidFill>
                  <a:schemeClr val="bg1"/>
                </a:solidFill>
              </a:rPr>
              <a:t>Misoprostol</a:t>
            </a:r>
            <a:r>
              <a:rPr lang="es-ES" b="1" dirty="0" smtClean="0">
                <a:solidFill>
                  <a:srgbClr val="FFFF00"/>
                </a:solidFill>
              </a:rPr>
              <a:t>: </a:t>
            </a:r>
            <a:r>
              <a:rPr lang="es-ES" dirty="0" smtClean="0"/>
              <a:t>UGD, Inducción</a:t>
            </a:r>
          </a:p>
          <a:p>
            <a:r>
              <a:rPr lang="es-ES" dirty="0" smtClean="0"/>
              <a:t>Parto, </a:t>
            </a:r>
            <a:r>
              <a:rPr lang="es-ES" dirty="0" err="1" smtClean="0"/>
              <a:t>Px</a:t>
            </a:r>
            <a:r>
              <a:rPr lang="es-ES" dirty="0" smtClean="0"/>
              <a:t> Hemorragia</a:t>
            </a:r>
          </a:p>
          <a:p>
            <a:r>
              <a:rPr lang="es-ES" dirty="0" smtClean="0"/>
              <a:t>postparto, aborto</a:t>
            </a:r>
          </a:p>
          <a:p>
            <a:r>
              <a:rPr lang="es-ES" b="1" dirty="0" err="1" smtClean="0">
                <a:solidFill>
                  <a:schemeClr val="bg1"/>
                </a:solidFill>
              </a:rPr>
              <a:t>Dinoprostona</a:t>
            </a:r>
            <a:r>
              <a:rPr lang="es-ES" b="1" dirty="0" smtClean="0">
                <a:solidFill>
                  <a:schemeClr val="bg1"/>
                </a:solidFill>
              </a:rPr>
              <a:t>: </a:t>
            </a:r>
            <a:r>
              <a:rPr lang="es-ES" dirty="0" err="1" smtClean="0"/>
              <a:t>oxitócito</a:t>
            </a:r>
            <a:r>
              <a:rPr lang="es-ES" dirty="0" smtClean="0"/>
              <a:t>,</a:t>
            </a:r>
          </a:p>
          <a:p>
            <a:r>
              <a:rPr lang="es-ES" dirty="0" smtClean="0"/>
              <a:t>facilita maduración del</a:t>
            </a:r>
          </a:p>
          <a:p>
            <a:r>
              <a:rPr lang="es-ES" dirty="0" err="1" smtClean="0"/>
              <a:t>cervix</a:t>
            </a:r>
            <a:endParaRPr lang="es-ES" dirty="0"/>
          </a:p>
        </p:txBody>
      </p:sp>
      <p:sp>
        <p:nvSpPr>
          <p:cNvPr id="5" name="4 Rectángulo"/>
          <p:cNvSpPr/>
          <p:nvPr/>
        </p:nvSpPr>
        <p:spPr>
          <a:xfrm>
            <a:off x="5004048" y="2564904"/>
            <a:ext cx="3528392" cy="3312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1" dirty="0" smtClean="0"/>
              <a:t>PGI2:</a:t>
            </a:r>
          </a:p>
          <a:p>
            <a:r>
              <a:rPr lang="es-ES" b="1" dirty="0" err="1" smtClean="0">
                <a:solidFill>
                  <a:schemeClr val="bg1"/>
                </a:solidFill>
              </a:rPr>
              <a:t>Epoprostenol</a:t>
            </a:r>
            <a:r>
              <a:rPr lang="es-ES" b="1" dirty="0" smtClean="0">
                <a:solidFill>
                  <a:schemeClr val="bg1"/>
                </a:solidFill>
              </a:rPr>
              <a:t>:</a:t>
            </a:r>
          </a:p>
          <a:p>
            <a:r>
              <a:rPr lang="es-ES" dirty="0" err="1" smtClean="0"/>
              <a:t>antiagregante</a:t>
            </a:r>
            <a:r>
              <a:rPr lang="es-ES" dirty="0" smtClean="0"/>
              <a:t>,</a:t>
            </a:r>
          </a:p>
          <a:p>
            <a:r>
              <a:rPr lang="es-ES" dirty="0" smtClean="0"/>
              <a:t>circulación </a:t>
            </a:r>
            <a:r>
              <a:rPr lang="es-ES" dirty="0" err="1" smtClean="0"/>
              <a:t>extracoporea</a:t>
            </a:r>
            <a:r>
              <a:rPr lang="es-ES" dirty="0" smtClean="0"/>
              <a:t>,</a:t>
            </a:r>
          </a:p>
          <a:p>
            <a:r>
              <a:rPr lang="es-ES" dirty="0" smtClean="0"/>
              <a:t>diálisis , trasplantes hepáticos (*)</a:t>
            </a:r>
          </a:p>
          <a:p>
            <a:endParaRPr lang="es-ES" dirty="0" smtClean="0"/>
          </a:p>
          <a:p>
            <a:endParaRPr lang="es-ES" dirty="0" smtClean="0"/>
          </a:p>
          <a:p>
            <a:r>
              <a:rPr lang="es-ES" sz="2000" b="1" dirty="0" smtClean="0"/>
              <a:t>PGF2alfa:</a:t>
            </a:r>
          </a:p>
          <a:p>
            <a:r>
              <a:rPr lang="es-ES" b="1" dirty="0" err="1" smtClean="0"/>
              <a:t>Lata</a:t>
            </a:r>
            <a:r>
              <a:rPr lang="es-ES" b="1" dirty="0" err="1" smtClean="0">
                <a:solidFill>
                  <a:schemeClr val="bg1"/>
                </a:solidFill>
              </a:rPr>
              <a:t>noprost</a:t>
            </a:r>
            <a:r>
              <a:rPr lang="es-ES" b="1" dirty="0" smtClean="0">
                <a:solidFill>
                  <a:schemeClr val="bg1"/>
                </a:solidFill>
              </a:rPr>
              <a:t>: </a:t>
            </a:r>
            <a:r>
              <a:rPr lang="es-ES" dirty="0" smtClean="0"/>
              <a:t>glaucoma</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a:r>
            <a:br>
              <a:rPr lang="es-ES" dirty="0" smtClean="0"/>
            </a:br>
            <a:r>
              <a:rPr lang="es-ES" dirty="0" smtClean="0"/>
              <a:t>FARMACOLOGÍA</a:t>
            </a:r>
            <a:endParaRPr lang="en-US" dirty="0"/>
          </a:p>
        </p:txBody>
      </p:sp>
      <p:sp>
        <p:nvSpPr>
          <p:cNvPr id="4" name="2 Marcador de contenido"/>
          <p:cNvSpPr>
            <a:spLocks noGrp="1"/>
          </p:cNvSpPr>
          <p:nvPr>
            <p:ph idx="1"/>
          </p:nvPr>
        </p:nvSpPr>
        <p:spPr/>
        <p:txBody>
          <a:bodyPr/>
          <a:lstStyle/>
          <a:p>
            <a:pPr marL="0" indent="0">
              <a:buNone/>
            </a:pPr>
            <a:r>
              <a:rPr lang="es-ES" sz="2000" dirty="0" smtClean="0"/>
              <a:t>                         Análogo</a:t>
            </a:r>
            <a:r>
              <a:rPr lang="es-ES" dirty="0" smtClean="0"/>
              <a:t> sintético de la PGE1 </a:t>
            </a:r>
          </a:p>
          <a:p>
            <a:endParaRPr lang="es-ES" dirty="0" smtClean="0"/>
          </a:p>
          <a:p>
            <a:pPr marL="0" indent="0">
              <a:buNone/>
            </a:pPr>
            <a:endParaRPr lang="es-ES" dirty="0"/>
          </a:p>
          <a:p>
            <a:pPr marL="0" indent="0">
              <a:buNone/>
            </a:pPr>
            <a:r>
              <a:rPr lang="es-ES" sz="2000" dirty="0">
                <a:solidFill>
                  <a:srgbClr val="3333CC"/>
                </a:solidFill>
                <a:latin typeface="+mn-lt"/>
              </a:rPr>
              <a:t>Consiste en un </a:t>
            </a:r>
            <a:r>
              <a:rPr lang="es-ES" sz="2000" dirty="0">
                <a:solidFill>
                  <a:srgbClr val="FF0000"/>
                </a:solidFill>
                <a:latin typeface="+mn-lt"/>
              </a:rPr>
              <a:t>éter </a:t>
            </a:r>
            <a:r>
              <a:rPr lang="es-ES" sz="2000" dirty="0" err="1">
                <a:solidFill>
                  <a:srgbClr val="FF0000"/>
                </a:solidFill>
                <a:latin typeface="+mn-lt"/>
              </a:rPr>
              <a:t>metilado</a:t>
            </a:r>
            <a:r>
              <a:rPr lang="es-ES" sz="2000" dirty="0">
                <a:solidFill>
                  <a:srgbClr val="FF0000"/>
                </a:solidFill>
                <a:latin typeface="+mn-lt"/>
              </a:rPr>
              <a:t> de la prostaglandina E1 en el carbono 16</a:t>
            </a:r>
            <a:r>
              <a:rPr lang="es-ES" sz="2000" dirty="0">
                <a:solidFill>
                  <a:srgbClr val="3333CC"/>
                </a:solidFill>
                <a:latin typeface="+mn-lt"/>
              </a:rPr>
              <a:t>.        </a:t>
            </a:r>
          </a:p>
          <a:p>
            <a:pPr marL="0" indent="0">
              <a:buNone/>
            </a:pPr>
            <a:r>
              <a:rPr lang="es-ES" sz="2000" dirty="0">
                <a:solidFill>
                  <a:srgbClr val="3333CC"/>
                </a:solidFill>
                <a:latin typeface="+mn-lt"/>
              </a:rPr>
              <a:t>La degradación de las PG se produce principalmente a cargo de la  15 </a:t>
            </a:r>
            <a:r>
              <a:rPr lang="es-ES" sz="2000" dirty="0" err="1">
                <a:solidFill>
                  <a:srgbClr val="3333CC"/>
                </a:solidFill>
                <a:latin typeface="+mn-lt"/>
              </a:rPr>
              <a:t>hidroxilprostaglandina</a:t>
            </a:r>
            <a:r>
              <a:rPr lang="es-ES" sz="2000" dirty="0">
                <a:solidFill>
                  <a:srgbClr val="3333CC"/>
                </a:solidFill>
                <a:latin typeface="+mn-lt"/>
              </a:rPr>
              <a:t> deshidrogenada sobre el grupo hidroxilo.</a:t>
            </a:r>
          </a:p>
          <a:p>
            <a:pPr marL="0" indent="0">
              <a:buNone/>
            </a:pPr>
            <a:r>
              <a:rPr lang="es-ES" sz="2000" dirty="0">
                <a:solidFill>
                  <a:srgbClr val="3333CC"/>
                </a:solidFill>
                <a:latin typeface="+mn-lt"/>
              </a:rPr>
              <a:t>Los procesos de metilación de las prostaglandinas permiten bloquear la acción de esta enzima degradadora y obtener compuestos estables y más duraderos</a:t>
            </a:r>
            <a:endParaRPr lang="en-US" sz="2000" dirty="0">
              <a:solidFill>
                <a:srgbClr val="3333CC"/>
              </a:solidFill>
              <a:latin typeface="+mn-lt"/>
            </a:endParaRPr>
          </a:p>
          <a:p>
            <a:pPr marL="0" indent="0">
              <a:buNone/>
            </a:pPr>
            <a:endParaRPr lang="es-ES" sz="2000" dirty="0" smtClean="0"/>
          </a:p>
          <a:p>
            <a:pPr marL="0" indent="0">
              <a:buNone/>
            </a:pPr>
            <a:endParaRPr lang="es-ES" sz="2000" dirty="0"/>
          </a:p>
          <a:p>
            <a:pPr marL="0" indent="0">
              <a:buNone/>
            </a:pPr>
            <a:endParaRPr lang="es-ES" sz="2000" dirty="0" smtClean="0"/>
          </a:p>
          <a:p>
            <a:pPr marL="0" indent="0">
              <a:buNone/>
            </a:pPr>
            <a:endParaRPr lang="es-ES" sz="1200" dirty="0"/>
          </a:p>
          <a:p>
            <a:pPr marL="0" indent="0">
              <a:buNone/>
            </a:pPr>
            <a:r>
              <a:rPr lang="es-ES" sz="1200" dirty="0">
                <a:solidFill>
                  <a:srgbClr val="3333CC"/>
                </a:solidFill>
                <a:latin typeface="+mn-lt"/>
              </a:rPr>
              <a:t>Nápoles Méndez D. </a:t>
            </a:r>
            <a:r>
              <a:rPr lang="es-ES" sz="1200" dirty="0" err="1">
                <a:solidFill>
                  <a:srgbClr val="3333CC"/>
                </a:solidFill>
                <a:latin typeface="+mn-lt"/>
              </a:rPr>
              <a:t>Misoprostol</a:t>
            </a:r>
            <a:r>
              <a:rPr lang="es-ES" sz="1200" dirty="0">
                <a:solidFill>
                  <a:srgbClr val="3333CC"/>
                </a:solidFill>
                <a:latin typeface="+mn-lt"/>
              </a:rPr>
              <a:t>: la prostaglandina más usada y aceptada en obstetricia [editorial en línea]. MEDISAN 2005;9 (2). &lt;http://bvs.sld.cu/revistas/san/vol9_2_05/san01205 [consulta: 03-01--13)</a:t>
            </a:r>
            <a:endParaRPr lang="en-US" sz="1200" dirty="0">
              <a:solidFill>
                <a:srgbClr val="3333CC"/>
              </a:solidFill>
              <a:latin typeface="+mn-lt"/>
            </a:endParaRP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43808" y="2060848"/>
            <a:ext cx="2531436" cy="1152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Elipse"/>
          <p:cNvSpPr/>
          <p:nvPr/>
        </p:nvSpPr>
        <p:spPr>
          <a:xfrm>
            <a:off x="4067944" y="2420888"/>
            <a:ext cx="39046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4046689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9 Grupo"/>
          <p:cNvGrpSpPr>
            <a:grpSpLocks/>
          </p:cNvGrpSpPr>
          <p:nvPr/>
        </p:nvGrpSpPr>
        <p:grpSpPr bwMode="auto">
          <a:xfrm>
            <a:off x="676424" y="1834604"/>
            <a:ext cx="6477000" cy="4330700"/>
            <a:chOff x="1866900" y="2273300"/>
            <a:chExt cx="6477000" cy="4330700"/>
          </a:xfrm>
        </p:grpSpPr>
        <p:grpSp>
          <p:nvGrpSpPr>
            <p:cNvPr id="3" name="9 Grupo"/>
            <p:cNvGrpSpPr>
              <a:grpSpLocks/>
            </p:cNvGrpSpPr>
            <p:nvPr/>
          </p:nvGrpSpPr>
          <p:grpSpPr bwMode="auto">
            <a:xfrm>
              <a:off x="2540000" y="2273300"/>
              <a:ext cx="5778500" cy="4330700"/>
              <a:chOff x="863600" y="596900"/>
              <a:chExt cx="7581900" cy="5905500"/>
            </a:xfrm>
          </p:grpSpPr>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23958" t="24167" r="22501" b="9492"/>
              <a:stretch>
                <a:fillRect/>
              </a:stretch>
            </p:blipFill>
            <p:spPr bwMode="auto">
              <a:xfrm>
                <a:off x="863600" y="596900"/>
                <a:ext cx="7543800" cy="584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7 Rectángulo"/>
              <p:cNvSpPr/>
              <p:nvPr/>
            </p:nvSpPr>
            <p:spPr>
              <a:xfrm>
                <a:off x="4127566" y="6197168"/>
                <a:ext cx="4317934" cy="305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cxnSp>
          <p:nvCxnSpPr>
            <p:cNvPr id="4" name="3 Conector recto de flecha"/>
            <p:cNvCxnSpPr/>
            <p:nvPr/>
          </p:nvCxnSpPr>
          <p:spPr>
            <a:xfrm>
              <a:off x="2984500" y="2540000"/>
              <a:ext cx="1041400" cy="304800"/>
            </a:xfrm>
            <a:prstGeom prst="straightConnector1">
              <a:avLst/>
            </a:prstGeom>
            <a:ln>
              <a:solidFill>
                <a:srgbClr val="990099"/>
              </a:solidFill>
              <a:tailEnd type="arrow"/>
            </a:ln>
            <a:effectLst>
              <a:glow rad="635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5" name="4 Conector recto de flecha"/>
            <p:cNvCxnSpPr/>
            <p:nvPr/>
          </p:nvCxnSpPr>
          <p:spPr>
            <a:xfrm rot="10800000" flipV="1">
              <a:off x="7366000" y="3429000"/>
              <a:ext cx="977900" cy="469900"/>
            </a:xfrm>
            <a:prstGeom prst="straightConnector1">
              <a:avLst/>
            </a:prstGeom>
            <a:ln>
              <a:solidFill>
                <a:srgbClr val="990099"/>
              </a:solidFill>
              <a:tailEnd type="arrow"/>
            </a:ln>
            <a:effectLst>
              <a:glow rad="635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6" name="5 Conector recto de flecha"/>
            <p:cNvCxnSpPr/>
            <p:nvPr/>
          </p:nvCxnSpPr>
          <p:spPr>
            <a:xfrm flipV="1">
              <a:off x="1866900" y="5715000"/>
              <a:ext cx="990600" cy="393700"/>
            </a:xfrm>
            <a:prstGeom prst="straightConnector1">
              <a:avLst/>
            </a:prstGeom>
            <a:ln>
              <a:solidFill>
                <a:srgbClr val="990099"/>
              </a:solidFill>
              <a:tailEnd type="arrow"/>
            </a:ln>
            <a:effectLst>
              <a:glow rad="635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grpSp>
      <p:sp>
        <p:nvSpPr>
          <p:cNvPr id="9" name="10 CuadroTexto"/>
          <p:cNvSpPr txBox="1">
            <a:spLocks noChangeArrowheads="1"/>
          </p:cNvSpPr>
          <p:nvPr/>
        </p:nvSpPr>
        <p:spPr bwMode="auto">
          <a:xfrm>
            <a:off x="899592" y="6388100"/>
            <a:ext cx="424847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cs typeface="Arial" charset="0"/>
              </a:defRPr>
            </a:lvl1pPr>
            <a:lvl2pPr marL="742950" indent="-285750" eaLnBrk="0" hangingPunct="0">
              <a:defRPr sz="3600">
                <a:solidFill>
                  <a:schemeClr val="tx1"/>
                </a:solidFill>
                <a:latin typeface="Times New Roman" pitchFamily="18" charset="0"/>
                <a:cs typeface="Arial" charset="0"/>
              </a:defRPr>
            </a:lvl2pPr>
            <a:lvl3pPr marL="1143000" indent="-228600" eaLnBrk="0" hangingPunct="0">
              <a:defRPr sz="3600">
                <a:solidFill>
                  <a:schemeClr val="tx1"/>
                </a:solidFill>
                <a:latin typeface="Times New Roman" pitchFamily="18" charset="0"/>
                <a:cs typeface="Arial" charset="0"/>
              </a:defRPr>
            </a:lvl3pPr>
            <a:lvl4pPr marL="1600200" indent="-228600" eaLnBrk="0" hangingPunct="0">
              <a:defRPr sz="3600">
                <a:solidFill>
                  <a:schemeClr val="tx1"/>
                </a:solidFill>
                <a:latin typeface="Times New Roman" pitchFamily="18" charset="0"/>
                <a:cs typeface="Arial" charset="0"/>
              </a:defRPr>
            </a:lvl4pPr>
            <a:lvl5pPr marL="2057400" indent="-228600" eaLnBrk="0" hangingPunct="0">
              <a:defRPr sz="3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600">
                <a:solidFill>
                  <a:schemeClr val="tx1"/>
                </a:solidFill>
                <a:latin typeface="Times New Roman" pitchFamily="18" charset="0"/>
                <a:cs typeface="Arial" charset="0"/>
              </a:defRPr>
            </a:lvl9pPr>
          </a:lstStyle>
          <a:p>
            <a:pPr algn="r" eaLnBrk="1" hangingPunct="1"/>
            <a:r>
              <a:rPr lang="es-ES" sz="1400" dirty="0">
                <a:latin typeface="Candara" pitchFamily="34" charset="0"/>
              </a:rPr>
              <a:t>Protocolo SEGO </a:t>
            </a:r>
            <a:r>
              <a:rPr lang="es-ES" sz="1400" dirty="0" err="1">
                <a:latin typeface="Candara" pitchFamily="34" charset="0"/>
              </a:rPr>
              <a:t>uteroestimulantes</a:t>
            </a:r>
            <a:r>
              <a:rPr lang="es-ES" sz="1400" dirty="0">
                <a:latin typeface="Candara" pitchFamily="34" charset="0"/>
              </a:rPr>
              <a:t> </a:t>
            </a:r>
            <a:r>
              <a:rPr lang="es-ES" sz="1400" dirty="0" smtClean="0">
                <a:latin typeface="Candara" pitchFamily="34" charset="0"/>
              </a:rPr>
              <a:t>2004</a:t>
            </a:r>
            <a:endParaRPr lang="es-ES" sz="1400" dirty="0">
              <a:latin typeface="Candara" pitchFamily="34" charset="0"/>
            </a:endParaRPr>
          </a:p>
        </p:txBody>
      </p:sp>
      <p:sp>
        <p:nvSpPr>
          <p:cNvPr id="10" name="1 Título"/>
          <p:cNvSpPr txBox="1">
            <a:spLocks/>
          </p:cNvSpPr>
          <p:nvPr/>
        </p:nvSpPr>
        <p:spPr>
          <a:xfrm>
            <a:off x="441378" y="18864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FARMACODINAMIA   </a:t>
            </a:r>
            <a:r>
              <a:rPr lang="es-ES" sz="3600" b="1" dirty="0" err="1" smtClean="0">
                <a:solidFill>
                  <a:schemeClr val="accent3"/>
                </a:solidFill>
              </a:rPr>
              <a:t>Misoprosol</a:t>
            </a:r>
            <a:endParaRPr lang="en-US" sz="3600" b="1" dirty="0">
              <a:solidFill>
                <a:schemeClr val="accent3"/>
              </a:solidFill>
            </a:endParaRPr>
          </a:p>
        </p:txBody>
      </p:sp>
      <p:sp>
        <p:nvSpPr>
          <p:cNvPr id="11" name="10 Elipse"/>
          <p:cNvSpPr/>
          <p:nvPr/>
        </p:nvSpPr>
        <p:spPr>
          <a:xfrm>
            <a:off x="323528" y="1124744"/>
            <a:ext cx="194421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err="1" smtClean="0">
                <a:solidFill>
                  <a:srgbClr val="FF0000"/>
                </a:solidFill>
              </a:rPr>
              <a:t>Miometrio</a:t>
            </a:r>
            <a:endParaRPr lang="es-ES" b="1" dirty="0">
              <a:solidFill>
                <a:srgbClr val="FF0000"/>
              </a:solidFill>
            </a:endParaRPr>
          </a:p>
        </p:txBody>
      </p:sp>
    </p:spTree>
    <p:extLst>
      <p:ext uri="{BB962C8B-B14F-4D97-AF65-F5344CB8AC3E}">
        <p14:creationId xmlns="" xmlns:p14="http://schemas.microsoft.com/office/powerpoint/2010/main" val="1915582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9913" y="1835532"/>
            <a:ext cx="4608512" cy="369332"/>
          </a:xfrm>
          <a:prstGeom prst="rect">
            <a:avLst/>
          </a:prstGeom>
          <a:noFill/>
        </p:spPr>
        <p:txBody>
          <a:bodyPr wrap="square" rtlCol="0">
            <a:spAutoFit/>
          </a:bodyPr>
          <a:lstStyle/>
          <a:p>
            <a:r>
              <a:rPr lang="es-ES" b="1" dirty="0" smtClean="0">
                <a:solidFill>
                  <a:srgbClr val="FF0000"/>
                </a:solidFill>
              </a:rPr>
              <a:t>CERVIX</a:t>
            </a:r>
            <a:endParaRPr lang="en-US" b="1" dirty="0">
              <a:solidFill>
                <a:srgbClr val="FF0000"/>
              </a:solidFill>
            </a:endParaRPr>
          </a:p>
        </p:txBody>
      </p:sp>
      <p:sp>
        <p:nvSpPr>
          <p:cNvPr id="3" name="2 Elipse"/>
          <p:cNvSpPr/>
          <p:nvPr/>
        </p:nvSpPr>
        <p:spPr>
          <a:xfrm>
            <a:off x="399913" y="4005064"/>
            <a:ext cx="2520280" cy="79208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COLAGENO</a:t>
            </a:r>
            <a:endParaRPr lang="en-US" dirty="0"/>
          </a:p>
        </p:txBody>
      </p:sp>
      <p:sp>
        <p:nvSpPr>
          <p:cNvPr id="4" name="3 Elipse"/>
          <p:cNvSpPr/>
          <p:nvPr/>
        </p:nvSpPr>
        <p:spPr>
          <a:xfrm>
            <a:off x="35496" y="2564904"/>
            <a:ext cx="3168352" cy="100811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TEJIDO CONECTIVO</a:t>
            </a:r>
          </a:p>
          <a:p>
            <a:pPr algn="ctr"/>
            <a:r>
              <a:rPr lang="es-ES" dirty="0" smtClean="0"/>
              <a:t>(</a:t>
            </a:r>
            <a:r>
              <a:rPr lang="es-ES" dirty="0" err="1" smtClean="0"/>
              <a:t>glicosaminoglicanos</a:t>
            </a:r>
            <a:r>
              <a:rPr lang="es-ES" dirty="0" smtClean="0"/>
              <a:t>)</a:t>
            </a:r>
            <a:endParaRPr lang="en-US" dirty="0"/>
          </a:p>
        </p:txBody>
      </p:sp>
      <p:sp>
        <p:nvSpPr>
          <p:cNvPr id="5" name="4 CuadroTexto"/>
          <p:cNvSpPr txBox="1"/>
          <p:nvPr/>
        </p:nvSpPr>
        <p:spPr>
          <a:xfrm>
            <a:off x="3275856" y="2710661"/>
            <a:ext cx="1656184" cy="646331"/>
          </a:xfrm>
          <a:prstGeom prst="rect">
            <a:avLst/>
          </a:prstGeom>
          <a:noFill/>
          <a:ln>
            <a:solidFill>
              <a:schemeClr val="accent2">
                <a:lumMod val="40000"/>
                <a:lumOff val="60000"/>
              </a:schemeClr>
            </a:solidFill>
          </a:ln>
        </p:spPr>
        <p:txBody>
          <a:bodyPr wrap="square" rtlCol="0">
            <a:spAutoFit/>
          </a:bodyPr>
          <a:lstStyle/>
          <a:p>
            <a:r>
              <a:rPr lang="es-ES" dirty="0" smtClean="0"/>
              <a:t> Ac   </a:t>
            </a:r>
            <a:r>
              <a:rPr lang="es-ES" dirty="0" err="1" smtClean="0"/>
              <a:t>hialurónico</a:t>
            </a:r>
            <a:endParaRPr lang="en-US" dirty="0"/>
          </a:p>
        </p:txBody>
      </p:sp>
      <p:sp>
        <p:nvSpPr>
          <p:cNvPr id="6" name="5 Flecha derecha"/>
          <p:cNvSpPr/>
          <p:nvPr/>
        </p:nvSpPr>
        <p:spPr>
          <a:xfrm>
            <a:off x="5386208" y="2728344"/>
            <a:ext cx="84065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6 Conector recto de flecha"/>
          <p:cNvCxnSpPr/>
          <p:nvPr/>
        </p:nvCxnSpPr>
        <p:spPr>
          <a:xfrm flipV="1">
            <a:off x="3360129" y="2736850"/>
            <a:ext cx="0" cy="40411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3296614" y="4211796"/>
            <a:ext cx="1636930" cy="369332"/>
          </a:xfrm>
          <a:prstGeom prst="rect">
            <a:avLst/>
          </a:prstGeom>
          <a:noFill/>
          <a:ln>
            <a:solidFill>
              <a:schemeClr val="accent2">
                <a:lumMod val="60000"/>
                <a:lumOff val="40000"/>
              </a:schemeClr>
            </a:solidFill>
          </a:ln>
        </p:spPr>
        <p:txBody>
          <a:bodyPr wrap="square" rtlCol="0">
            <a:spAutoFit/>
          </a:bodyPr>
          <a:lstStyle/>
          <a:p>
            <a:r>
              <a:rPr lang="es-ES" dirty="0" smtClean="0"/>
              <a:t>+ </a:t>
            </a:r>
            <a:r>
              <a:rPr lang="es-ES" dirty="0" err="1" smtClean="0"/>
              <a:t>colagenasas</a:t>
            </a:r>
            <a:endParaRPr lang="en-US" dirty="0"/>
          </a:p>
        </p:txBody>
      </p:sp>
      <p:sp>
        <p:nvSpPr>
          <p:cNvPr id="9" name="8 Flecha derecha"/>
          <p:cNvSpPr/>
          <p:nvPr/>
        </p:nvSpPr>
        <p:spPr>
          <a:xfrm>
            <a:off x="5421299" y="4213291"/>
            <a:ext cx="805568" cy="439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a:t>
            </a:r>
            <a:endParaRPr lang="en-US" dirty="0"/>
          </a:p>
        </p:txBody>
      </p:sp>
      <p:sp>
        <p:nvSpPr>
          <p:cNvPr id="10" name="9 Elipse"/>
          <p:cNvSpPr/>
          <p:nvPr/>
        </p:nvSpPr>
        <p:spPr>
          <a:xfrm>
            <a:off x="4777570" y="5157193"/>
            <a:ext cx="3271987" cy="115212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Sensibilizacion</a:t>
            </a:r>
            <a:r>
              <a:rPr lang="es-ES" dirty="0" smtClean="0"/>
              <a:t> R </a:t>
            </a:r>
            <a:r>
              <a:rPr lang="es-ES" dirty="0" err="1" smtClean="0"/>
              <a:t>oxitocina</a:t>
            </a:r>
            <a:endParaRPr lang="es-ES" dirty="0" smtClean="0"/>
          </a:p>
        </p:txBody>
      </p:sp>
      <p:sp>
        <p:nvSpPr>
          <p:cNvPr id="11" name="10 Elipse"/>
          <p:cNvSpPr/>
          <p:nvPr/>
        </p:nvSpPr>
        <p:spPr>
          <a:xfrm>
            <a:off x="6444208" y="4005064"/>
            <a:ext cx="2508146" cy="79208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Disminuye rigidez cervical</a:t>
            </a:r>
            <a:endParaRPr lang="en-US" dirty="0"/>
          </a:p>
        </p:txBody>
      </p:sp>
      <p:sp>
        <p:nvSpPr>
          <p:cNvPr id="12" name="11 Lágrima"/>
          <p:cNvSpPr/>
          <p:nvPr/>
        </p:nvSpPr>
        <p:spPr>
          <a:xfrm>
            <a:off x="4754886" y="1846565"/>
            <a:ext cx="1944216" cy="864096"/>
          </a:xfrm>
          <a:prstGeom prst="teardrop">
            <a:avLst/>
          </a:prstGeom>
          <a:solidFill>
            <a:schemeClr val="accent3">
              <a:lumMod val="40000"/>
              <a:lumOff val="60000"/>
            </a:schemeClr>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2060"/>
                </a:solidFill>
              </a:rPr>
              <a:t>EFECTO DE LAS </a:t>
            </a:r>
            <a:r>
              <a:rPr lang="es-ES" dirty="0" err="1" smtClean="0">
                <a:solidFill>
                  <a:srgbClr val="002060"/>
                </a:solidFill>
              </a:rPr>
              <a:t>PGs</a:t>
            </a:r>
            <a:endParaRPr lang="en-US" dirty="0">
              <a:solidFill>
                <a:srgbClr val="002060"/>
              </a:solidFill>
            </a:endParaRPr>
          </a:p>
        </p:txBody>
      </p:sp>
      <p:sp>
        <p:nvSpPr>
          <p:cNvPr id="13" name="12 Elipse"/>
          <p:cNvSpPr/>
          <p:nvPr/>
        </p:nvSpPr>
        <p:spPr>
          <a:xfrm>
            <a:off x="6459902" y="2564904"/>
            <a:ext cx="2508146" cy="79208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r>
              <a:rPr lang="es-ES" dirty="0" smtClean="0"/>
              <a:t>Reblandece </a:t>
            </a:r>
            <a:r>
              <a:rPr lang="es-ES" dirty="0"/>
              <a:t>y </a:t>
            </a:r>
            <a:r>
              <a:rPr lang="es-ES" dirty="0" err="1"/>
              <a:t>edematiza</a:t>
            </a:r>
            <a:r>
              <a:rPr lang="es-ES" dirty="0"/>
              <a:t> </a:t>
            </a:r>
            <a:r>
              <a:rPr lang="es-ES" dirty="0" err="1"/>
              <a:t>cervix</a:t>
            </a:r>
            <a:endParaRPr lang="en-US" dirty="0"/>
          </a:p>
          <a:p>
            <a:pPr algn="ctr"/>
            <a:endParaRPr lang="en-US" dirty="0"/>
          </a:p>
        </p:txBody>
      </p:sp>
      <p:sp>
        <p:nvSpPr>
          <p:cNvPr id="14" name="1 Título"/>
          <p:cNvSpPr txBox="1">
            <a:spLocks/>
          </p:cNvSpPr>
          <p:nvPr/>
        </p:nvSpPr>
        <p:spPr>
          <a:xfrm>
            <a:off x="441378" y="18864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600" b="1" dirty="0" smtClean="0">
                <a:solidFill>
                  <a:schemeClr val="accent3"/>
                </a:solidFill>
              </a:rPr>
              <a:t>FARMACODINAMIA  </a:t>
            </a:r>
            <a:r>
              <a:rPr lang="es-ES" sz="3600" b="1" dirty="0" err="1" smtClean="0">
                <a:solidFill>
                  <a:schemeClr val="accent3"/>
                </a:solidFill>
              </a:rPr>
              <a:t>Misoprostol</a:t>
            </a:r>
            <a:endParaRPr lang="en-US" sz="3600" b="1" dirty="0">
              <a:solidFill>
                <a:schemeClr val="accent3"/>
              </a:solidFill>
            </a:endParaRPr>
          </a:p>
        </p:txBody>
      </p:sp>
      <p:sp>
        <p:nvSpPr>
          <p:cNvPr id="15" name="14 Rectángulo"/>
          <p:cNvSpPr/>
          <p:nvPr/>
        </p:nvSpPr>
        <p:spPr>
          <a:xfrm>
            <a:off x="899593" y="6381328"/>
            <a:ext cx="8136904" cy="400110"/>
          </a:xfrm>
          <a:prstGeom prst="rect">
            <a:avLst/>
          </a:prstGeom>
        </p:spPr>
        <p:txBody>
          <a:bodyPr wrap="square">
            <a:spAutoFit/>
          </a:bodyPr>
          <a:lstStyle/>
          <a:p>
            <a:r>
              <a:rPr lang="es-ES" sz="1000" dirty="0"/>
              <a:t>Nápoles Méndez D. </a:t>
            </a:r>
            <a:r>
              <a:rPr lang="es-ES" sz="1000" dirty="0" err="1"/>
              <a:t>Misoprostol</a:t>
            </a:r>
            <a:r>
              <a:rPr lang="es-ES" sz="1000" dirty="0"/>
              <a:t>: la prostaglandina más usada y aceptada en obstetricia [editorial en línea]. MEDISAN 2005;9 (2). &lt;http://bvs.sld.cu/revistas/san/vol9_2_05/san01205 [consulta: 03-01--13)</a:t>
            </a:r>
            <a:endParaRPr lang="en-US" sz="1000" dirty="0"/>
          </a:p>
        </p:txBody>
      </p:sp>
      <p:sp>
        <p:nvSpPr>
          <p:cNvPr id="16" name="15 Elipse"/>
          <p:cNvSpPr/>
          <p:nvPr/>
        </p:nvSpPr>
        <p:spPr>
          <a:xfrm>
            <a:off x="827584" y="4869160"/>
            <a:ext cx="381642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solidFill>
                  <a:srgbClr val="FF0000"/>
                </a:solidFill>
                <a:latin typeface="Candara" pitchFamily="34" charset="0"/>
              </a:rPr>
              <a:t>Tiene como PG E1 una acción 10 veces más potente sobre el cuello uterino que la   PG E2.</a:t>
            </a:r>
          </a:p>
        </p:txBody>
      </p:sp>
    </p:spTree>
    <p:extLst>
      <p:ext uri="{BB962C8B-B14F-4D97-AF65-F5344CB8AC3E}">
        <p14:creationId xmlns="" xmlns:p14="http://schemas.microsoft.com/office/powerpoint/2010/main" val="1336164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TotalTime>
  <Words>8279</Words>
  <Application>Microsoft Office PowerPoint</Application>
  <PresentationFormat>Presentación en pantalla (4:3)</PresentationFormat>
  <Paragraphs>681</Paragraphs>
  <Slides>59</Slides>
  <Notes>25</Notes>
  <HiddenSlides>0</HiddenSlides>
  <MMClips>0</MMClips>
  <ScaleCrop>false</ScaleCrop>
  <HeadingPairs>
    <vt:vector size="4" baseType="variant">
      <vt:variant>
        <vt:lpstr>Tema</vt:lpstr>
      </vt:variant>
      <vt:variant>
        <vt:i4>2</vt:i4>
      </vt:variant>
      <vt:variant>
        <vt:lpstr>Títulos de diapositiva</vt:lpstr>
      </vt:variant>
      <vt:variant>
        <vt:i4>59</vt:i4>
      </vt:variant>
    </vt:vector>
  </HeadingPairs>
  <TitlesOfParts>
    <vt:vector size="61" baseType="lpstr">
      <vt:lpstr>Tema di Office</vt:lpstr>
      <vt:lpstr>Tema de Office</vt:lpstr>
      <vt:lpstr>Diapositiva 1</vt:lpstr>
      <vt:lpstr>Diapositiva 2</vt:lpstr>
      <vt:lpstr>Diapositiva 3</vt:lpstr>
      <vt:lpstr>Diapositiva 4</vt:lpstr>
      <vt:lpstr>Prostaglandinas  </vt:lpstr>
      <vt:lpstr>Diapositiva 6</vt:lpstr>
      <vt:lpstr> FARMACOLOGÍA</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María Arribas</dc:creator>
  <cp:lastModifiedBy>GARCIA</cp:lastModifiedBy>
  <cp:revision>89</cp:revision>
  <dcterms:created xsi:type="dcterms:W3CDTF">2013-02-01T08:47:56Z</dcterms:created>
  <dcterms:modified xsi:type="dcterms:W3CDTF">2014-02-22T09:49:47Z</dcterms:modified>
</cp:coreProperties>
</file>