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0" r:id="rId4"/>
    <p:sldId id="261" r:id="rId5"/>
    <p:sldId id="267" r:id="rId6"/>
    <p:sldId id="262" r:id="rId7"/>
    <p:sldId id="263" r:id="rId8"/>
    <p:sldId id="264" r:id="rId9"/>
    <p:sldId id="259" r:id="rId10"/>
    <p:sldId id="258" r:id="rId11"/>
    <p:sldId id="257" r:id="rId12"/>
    <p:sldId id="265" r:id="rId13"/>
    <p:sldId id="266" r:id="rId14"/>
    <p:sldId id="270" r:id="rId15"/>
    <p:sldId id="269" r:id="rId16"/>
    <p:sldId id="271" r:id="rId17"/>
    <p:sldId id="274" r:id="rId18"/>
    <p:sldId id="276" r:id="rId19"/>
    <p:sldId id="273" r:id="rId20"/>
    <p:sldId id="272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elhospital.com/temas/La-analgesia,-principio-fundamentador-del-acto-medico+96577?pagina=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8000" dirty="0" smtClean="0">
                <a:solidFill>
                  <a:srgbClr val="FF0000"/>
                </a:solidFill>
              </a:rPr>
              <a:t>HILOTERAPIA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 NUEVO ENFOQUE ANTE EL DOLOR POST QUIRURGICO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387" y="4695825"/>
            <a:ext cx="4868863" cy="714376"/>
          </a:xfrm>
        </p:spPr>
        <p:txBody>
          <a:bodyPr>
            <a:normAutofit fontScale="85000" lnSpcReduction="20000"/>
          </a:bodyPr>
          <a:lstStyle/>
          <a:p>
            <a:r>
              <a:rPr lang="es-ES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Dr. Javier GARCIA PEREZ-LLANTADA</a:t>
            </a:r>
          </a:p>
          <a:p>
            <a:r>
              <a:rPr lang="es-ES" b="1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Zaragoza </a:t>
            </a:r>
            <a:endParaRPr lang="es-ES" b="1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1" y="685800"/>
            <a:ext cx="10221913" cy="3152775"/>
          </a:xfrm>
        </p:spPr>
        <p:txBody>
          <a:bodyPr/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HILOTERAPIA</a:t>
            </a:r>
            <a:r>
              <a:rPr lang="es-ES" b="1" dirty="0">
                <a:solidFill>
                  <a:srgbClr val="FF0000"/>
                </a:solidFill>
              </a:rPr>
              <a:t> es un tratamiento térmico que favorece la curación del daño </a:t>
            </a:r>
            <a:r>
              <a:rPr lang="es-ES" b="1" dirty="0" smtClean="0">
                <a:solidFill>
                  <a:srgbClr val="FF0000"/>
                </a:solidFill>
              </a:rPr>
              <a:t>tisular en temperaturas comprendidas entre los 10 y 35º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El frío produce una vasoconstricción cutánea, que reduce la inflamación y disminuye el riesgo de hemorragia.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El efecto anestésico del frío disminuye el dolor y la demanda de analgésicos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Se emplea para intervenciones quirúrgicas, lesiones y enfermedades crónicas que producen edema, hemorragia y/o inflamación.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de Hil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3838575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3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3862" y="9535582"/>
            <a:ext cx="8534400" cy="150706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838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6000" b="1" dirty="0" smtClean="0">
                <a:solidFill>
                  <a:srgbClr val="FF0000"/>
                </a:solidFill>
              </a:rPr>
              <a:t>     HISTORIA DEL FRÍO</a:t>
            </a:r>
            <a:endParaRPr lang="es-ES" sz="6000" b="1" dirty="0">
              <a:solidFill>
                <a:srgbClr val="FF0000"/>
              </a:solidFill>
            </a:endParaRP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de f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2844270"/>
            <a:ext cx="547687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438400" y="5920845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900" b="1" dirty="0">
                <a:solidFill>
                  <a:srgbClr val="002060"/>
                </a:solidFill>
              </a:rPr>
              <a:t>http://www.ideal.es/sociedad/201511/23/trucos-para-combatir-frio-20151123102950.html</a:t>
            </a:r>
          </a:p>
        </p:txBody>
      </p:sp>
    </p:spTree>
    <p:extLst>
      <p:ext uri="{BB962C8B-B14F-4D97-AF65-F5344CB8AC3E}">
        <p14:creationId xmlns:p14="http://schemas.microsoft.com/office/powerpoint/2010/main" val="33501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1887" y="182032"/>
            <a:ext cx="8534400" cy="1507067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n de punto feng f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341311"/>
            <a:ext cx="36385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14447" y="678390"/>
            <a:ext cx="5276850" cy="514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Desde el </a:t>
            </a:r>
            <a:r>
              <a:rPr lang="es-ES" b="1" dirty="0" err="1" smtClean="0">
                <a:solidFill>
                  <a:srgbClr val="FF0000"/>
                </a:solidFill>
              </a:rPr>
              <a:t>sg</a:t>
            </a:r>
            <a:r>
              <a:rPr lang="es-ES" b="1" dirty="0" smtClean="0">
                <a:solidFill>
                  <a:srgbClr val="FF0000"/>
                </a:solidFill>
              </a:rPr>
              <a:t> XI A.C en China se usa el hielo para quitar el dolor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Resultado de imagen de medicina antiguo egip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82" y="1402556"/>
            <a:ext cx="3638549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839075" y="1625596"/>
            <a:ext cx="3795384" cy="899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3000 años AC los egipcios usaban el hielo por su efecto analgésico y antinflamatorio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408115" y="4358218"/>
            <a:ext cx="2524453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Hipócrates 400 años A.C</a:t>
            </a:r>
            <a:endParaRPr lang="es-ES" dirty="0"/>
          </a:p>
        </p:txBody>
      </p:sp>
      <p:sp>
        <p:nvSpPr>
          <p:cNvPr id="8" name="Elipse 7"/>
          <p:cNvSpPr/>
          <p:nvPr/>
        </p:nvSpPr>
        <p:spPr>
          <a:xfrm>
            <a:off x="8797251" y="2767012"/>
            <a:ext cx="2488242" cy="26148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De </a:t>
            </a:r>
            <a:r>
              <a:rPr lang="es-ES" b="1" dirty="0" err="1">
                <a:solidFill>
                  <a:srgbClr val="FF0000"/>
                </a:solidFill>
              </a:rPr>
              <a:t>Igniis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Medicinae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Presidis</a:t>
            </a:r>
            <a:r>
              <a:rPr lang="es-ES" b="1" dirty="0" smtClean="0">
                <a:solidFill>
                  <a:srgbClr val="FF0000"/>
                </a:solidFill>
              </a:rPr>
              <a:t> de </a:t>
            </a:r>
            <a:r>
              <a:rPr lang="es-ES" b="1" dirty="0" err="1" smtClean="0">
                <a:solidFill>
                  <a:srgbClr val="FF0000"/>
                </a:solidFill>
              </a:rPr>
              <a:t>Johanes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Costeus</a:t>
            </a:r>
            <a:r>
              <a:rPr lang="es-ES" b="1" dirty="0" smtClean="0">
                <a:solidFill>
                  <a:srgbClr val="FF0000"/>
                </a:solidFill>
              </a:rPr>
              <a:t> en 1595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6026777" y="4213092"/>
            <a:ext cx="2480784" cy="2095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Tomás </a:t>
            </a:r>
            <a:r>
              <a:rPr lang="es-ES" b="1" dirty="0" err="1" smtClean="0">
                <a:solidFill>
                  <a:srgbClr val="00B050"/>
                </a:solidFill>
              </a:rPr>
              <a:t>Bartolino</a:t>
            </a:r>
            <a:r>
              <a:rPr lang="es-ES" b="1" dirty="0" smtClean="0">
                <a:solidFill>
                  <a:srgbClr val="00B050"/>
                </a:solidFill>
              </a:rPr>
              <a:t>, 1610, De </a:t>
            </a:r>
            <a:r>
              <a:rPr lang="es-ES" b="1" dirty="0" err="1" smtClean="0">
                <a:solidFill>
                  <a:srgbClr val="00B050"/>
                </a:solidFill>
              </a:rPr>
              <a:t>Nivis</a:t>
            </a:r>
            <a:r>
              <a:rPr lang="es-ES" b="1" dirty="0" smtClean="0">
                <a:solidFill>
                  <a:srgbClr val="00B050"/>
                </a:solidFill>
              </a:rPr>
              <a:t> uso Medico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1032" name="Picture 8" descr="Resultado de imagen de aforismo de Hipocrates y frí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84" y="3196165"/>
            <a:ext cx="2031931" cy="30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de Thomas Barthol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77" y="4341284"/>
            <a:ext cx="1386565" cy="213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8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nne-Louis Girodet-Trioson 0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437618"/>
            <a:ext cx="2993095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905250" y="571500"/>
            <a:ext cx="2771775" cy="781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/>
              <a:t>Dominique-Jean </a:t>
            </a:r>
            <a:r>
              <a:rPr lang="es-ES" dirty="0" err="1" smtClean="0"/>
              <a:t>Larrey</a:t>
            </a:r>
            <a:endParaRPr lang="es-ES" dirty="0" smtClean="0"/>
          </a:p>
          <a:p>
            <a:r>
              <a:rPr lang="es-ES" dirty="0" smtClean="0"/>
              <a:t>           1766-1842</a:t>
            </a:r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562475" y="1787526"/>
            <a:ext cx="5972175" cy="2524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Transporte en ambulancia</a:t>
            </a:r>
          </a:p>
          <a:p>
            <a:pPr algn="ctr"/>
            <a:r>
              <a:rPr lang="es-ES" dirty="0" smtClean="0"/>
              <a:t>Amputación de </a:t>
            </a:r>
            <a:r>
              <a:rPr lang="es-ES" dirty="0" err="1" smtClean="0"/>
              <a:t>Larrey</a:t>
            </a:r>
            <a:endParaRPr lang="es-ES" dirty="0" smtClean="0"/>
          </a:p>
          <a:p>
            <a:pPr algn="ctr"/>
            <a:r>
              <a:rPr lang="es-ES" b="1" dirty="0" err="1" smtClean="0"/>
              <a:t>Triaje</a:t>
            </a:r>
            <a:r>
              <a:rPr lang="es-ES" dirty="0" smtClean="0"/>
              <a:t> en medicina de emergencia</a:t>
            </a:r>
          </a:p>
          <a:p>
            <a:pPr algn="ctr"/>
            <a:r>
              <a:rPr lang="es-ES" dirty="0" smtClean="0"/>
              <a:t>Descripción del tétanos</a:t>
            </a:r>
          </a:p>
          <a:p>
            <a:pPr algn="ctr"/>
            <a:r>
              <a:rPr lang="es-ES" dirty="0" smtClean="0"/>
              <a:t>Signo de </a:t>
            </a:r>
            <a:r>
              <a:rPr lang="es-ES" dirty="0" err="1" smtClean="0"/>
              <a:t>Larrey</a:t>
            </a:r>
            <a:r>
              <a:rPr lang="es-ES" dirty="0" smtClean="0"/>
              <a:t> en la </a:t>
            </a:r>
            <a:r>
              <a:rPr lang="es-ES" dirty="0" err="1" smtClean="0"/>
              <a:t>sacrocoxalgia</a:t>
            </a:r>
            <a:endParaRPr lang="es-ES" dirty="0" smtClean="0"/>
          </a:p>
          <a:p>
            <a:pPr algn="ctr"/>
            <a:r>
              <a:rPr lang="es-ES" dirty="0" smtClean="0"/>
              <a:t>Hendidura de </a:t>
            </a:r>
            <a:r>
              <a:rPr lang="es-ES" dirty="0" err="1" smtClean="0"/>
              <a:t>Larrey</a:t>
            </a:r>
            <a:endParaRPr lang="es-ES" dirty="0" smtClean="0"/>
          </a:p>
          <a:p>
            <a:pPr algn="ctr"/>
            <a:r>
              <a:rPr lang="es-ES" b="1" dirty="0" smtClean="0"/>
              <a:t>FRIO EN LA AMPUTACION = MENOS DOLOR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5124" y="523876"/>
            <a:ext cx="4922837" cy="118769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s-ES" sz="1600" b="1" dirty="0" smtClean="0"/>
              <a:t>Jacob </a:t>
            </a:r>
            <a:r>
              <a:rPr lang="es-ES" sz="1600" b="1" dirty="0" err="1" smtClean="0"/>
              <a:t>Perkins</a:t>
            </a:r>
            <a:r>
              <a:rPr lang="es-ES" sz="1600" b="1" dirty="0" smtClean="0"/>
              <a:t> </a:t>
            </a:r>
            <a:r>
              <a:rPr lang="es-ES" sz="1600" dirty="0" smtClean="0"/>
              <a:t>1766-1849, inventa una máquina para hacer hielo, refrigerada con éter.</a:t>
            </a:r>
            <a:endParaRPr lang="es-ES" sz="1600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23875"/>
            <a:ext cx="2095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l von Linde 19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802" y="2007667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375210" y="2320710"/>
            <a:ext cx="4552950" cy="1040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Karl von Linde </a:t>
            </a:r>
            <a:r>
              <a:rPr lang="es-ES" dirty="0" smtClean="0"/>
              <a:t>1842-1934, inventa el primer refrigerador por compresión usando éter metílico y amoniaco</a:t>
            </a:r>
            <a:endParaRPr lang="es-ES" dirty="0"/>
          </a:p>
        </p:txBody>
      </p:sp>
      <p:pic>
        <p:nvPicPr>
          <p:cNvPr id="2054" name="Picture 6" descr="https://upload.wikimedia.org/wikipedia/commons/d/d2/Carlos_Tell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41" y="3878191"/>
            <a:ext cx="1729031" cy="25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7514492" y="4114800"/>
            <a:ext cx="3352800" cy="79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Charles </a:t>
            </a:r>
            <a:r>
              <a:rPr lang="es-ES" b="1" dirty="0" err="1" smtClean="0"/>
              <a:t>Tellier</a:t>
            </a:r>
            <a:r>
              <a:rPr lang="es-ES" b="1" dirty="0" smtClean="0"/>
              <a:t> </a:t>
            </a:r>
            <a:r>
              <a:rPr lang="es-ES" dirty="0" smtClean="0"/>
              <a:t>en1868 transporta </a:t>
            </a:r>
            <a:r>
              <a:rPr lang="es-ES" smtClean="0"/>
              <a:t>carne </a:t>
            </a:r>
            <a:r>
              <a:rPr lang="es-ES" smtClean="0"/>
              <a:t>de Argentina </a:t>
            </a:r>
            <a:r>
              <a:rPr lang="es-ES" dirty="0" smtClean="0"/>
              <a:t>a Francia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4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3762" y="44977"/>
            <a:ext cx="8534400" cy="1507067"/>
          </a:xfrm>
        </p:spPr>
        <p:txBody>
          <a:bodyPr/>
          <a:lstStyle/>
          <a:p>
            <a:r>
              <a:rPr lang="es-ES" dirty="0" smtClean="0"/>
              <a:t>Principios del FRÍO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937" y="1195754"/>
            <a:ext cx="8534400" cy="451289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La aplicación de frío produce pérdida calórica cutánea y VASOCONSTRICCIÓN.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Aumenta la viscosidad sanguínea, disminuye el flujo sanguíneo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Disminuye la permeabilidad vascular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“estado de hibernación tisular” disminuyen las demandas metabólicas y la necesidad de oxigeno.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Se inhiben los mediadores químicos, disminuye la inflamación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Hay una disminución de la conducción nerviosa.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La acción prolongada del frío produce un efecto anestésico.</a:t>
            </a:r>
          </a:p>
          <a:p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Medicina deportiva</a:t>
            </a:r>
            <a:endParaRPr lang="es-ES" b="1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ada aplica hielo a sus rodillas durante un entrenamiento con la Selecció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52" y="437618"/>
            <a:ext cx="479026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hielo en medicina deporti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07" y="1190625"/>
            <a:ext cx="4608968" cy="216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Temperatura entre 15-18º</a:t>
            </a:r>
            <a:endParaRPr lang="es-E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437618"/>
            <a:ext cx="4819650" cy="3614738"/>
          </a:xfrm>
        </p:spPr>
      </p:pic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37618"/>
            <a:ext cx="4821237" cy="361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21" y="133349"/>
            <a:ext cx="4603750" cy="345281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04" y="3777587"/>
            <a:ext cx="5202767" cy="29265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41" y="334794"/>
            <a:ext cx="2752432" cy="4906071"/>
          </a:xfrm>
          <a:prstGeom prst="rect">
            <a:avLst/>
          </a:prstGeom>
        </p:spPr>
      </p:pic>
      <p:pic>
        <p:nvPicPr>
          <p:cNvPr id="7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9653451" y="1319349"/>
            <a:ext cx="2272938" cy="169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Temperatura</a:t>
            </a:r>
          </a:p>
          <a:p>
            <a:pPr algn="ctr"/>
            <a:r>
              <a:rPr lang="es-ES" sz="2400" b="1" dirty="0" smtClean="0"/>
              <a:t>15-20º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6359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02" y="1409700"/>
            <a:ext cx="2036472" cy="3614738"/>
          </a:xfrm>
        </p:spPr>
      </p:pic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1409700"/>
            <a:ext cx="2027215" cy="35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       ¿a qué llamamos dolor?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>
                <a:solidFill>
                  <a:srgbClr val="FF0000"/>
                </a:solidFill>
              </a:rPr>
              <a:t>Merskey</a:t>
            </a:r>
            <a:r>
              <a:rPr lang="es-ES" dirty="0" smtClean="0"/>
              <a:t>, </a:t>
            </a:r>
            <a:r>
              <a:rPr lang="es-ES" dirty="0"/>
              <a:t>en 1964 al referirse al dolor, lo </a:t>
            </a:r>
            <a:r>
              <a:rPr lang="es-ES" dirty="0" smtClean="0"/>
              <a:t>define como “una </a:t>
            </a:r>
            <a:r>
              <a:rPr lang="es-ES" dirty="0"/>
              <a:t>experiencia desagradable que asociamos primariamente a </a:t>
            </a:r>
            <a:r>
              <a:rPr lang="es-ES" dirty="0" smtClean="0"/>
              <a:t>una lesión </a:t>
            </a:r>
            <a:r>
              <a:rPr lang="es-ES" dirty="0"/>
              <a:t>tisular o </a:t>
            </a:r>
            <a:r>
              <a:rPr lang="es-ES" dirty="0" smtClean="0"/>
              <a:t>descrita </a:t>
            </a:r>
            <a:r>
              <a:rPr lang="es-ES" dirty="0"/>
              <a:t>como </a:t>
            </a:r>
            <a:r>
              <a:rPr lang="es-ES" dirty="0" smtClean="0"/>
              <a:t>tal”.</a:t>
            </a:r>
            <a:r>
              <a:rPr lang="es-ES" dirty="0"/>
              <a:t> </a:t>
            </a:r>
            <a:endParaRPr lang="es-ES" dirty="0" smtClean="0"/>
          </a:p>
          <a:p>
            <a:r>
              <a:rPr lang="es-ES" b="1" dirty="0">
                <a:solidFill>
                  <a:srgbClr val="FF0000"/>
                </a:solidFill>
              </a:rPr>
              <a:t>Subcomité de Taxonomía de </a:t>
            </a:r>
            <a:r>
              <a:rPr lang="es-ES" b="1" dirty="0" smtClean="0">
                <a:solidFill>
                  <a:srgbClr val="FF0000"/>
                </a:solidFill>
              </a:rPr>
              <a:t>la International </a:t>
            </a:r>
            <a:r>
              <a:rPr lang="es-ES" b="1" dirty="0" err="1">
                <a:solidFill>
                  <a:srgbClr val="FF0000"/>
                </a:solidFill>
              </a:rPr>
              <a:t>Association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for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the</a:t>
            </a: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err="1">
                <a:solidFill>
                  <a:srgbClr val="FF0000"/>
                </a:solidFill>
              </a:rPr>
              <a:t>Study</a:t>
            </a:r>
            <a:r>
              <a:rPr lang="es-ES" b="1" dirty="0">
                <a:solidFill>
                  <a:srgbClr val="FF0000"/>
                </a:solidFill>
              </a:rPr>
              <a:t> of </a:t>
            </a:r>
            <a:r>
              <a:rPr lang="es-ES" b="1" dirty="0" err="1">
                <a:solidFill>
                  <a:srgbClr val="FF0000"/>
                </a:solidFill>
              </a:rPr>
              <a:t>Pain</a:t>
            </a:r>
            <a:r>
              <a:rPr lang="es-ES" b="1" dirty="0">
                <a:solidFill>
                  <a:srgbClr val="FF0000"/>
                </a:solidFill>
              </a:rPr>
              <a:t> (LASP) </a:t>
            </a:r>
            <a:r>
              <a:rPr lang="es-ES" dirty="0"/>
              <a:t>define </a:t>
            </a:r>
            <a:r>
              <a:rPr lang="es-ES" dirty="0" smtClean="0"/>
              <a:t>el dolor </a:t>
            </a:r>
            <a:r>
              <a:rPr lang="es-ES" dirty="0"/>
              <a:t>como </a:t>
            </a:r>
            <a:r>
              <a:rPr lang="es-ES" dirty="0" smtClean="0"/>
              <a:t>”</a:t>
            </a:r>
            <a:r>
              <a:rPr lang="es-ES" i="1" dirty="0" smtClean="0"/>
              <a:t>una </a:t>
            </a:r>
            <a:r>
              <a:rPr lang="es-ES" i="1" dirty="0"/>
              <a:t>experiencia sensorial y emocional </a:t>
            </a:r>
            <a:r>
              <a:rPr lang="es-ES" i="1" dirty="0" smtClean="0"/>
              <a:t>desagradable asociada </a:t>
            </a:r>
            <a:r>
              <a:rPr lang="es-ES" i="1" dirty="0"/>
              <a:t>con una lesión </a:t>
            </a:r>
            <a:r>
              <a:rPr lang="es-ES" i="1" dirty="0" err="1"/>
              <a:t>hística</a:t>
            </a:r>
            <a:r>
              <a:rPr lang="es-ES" i="1" dirty="0"/>
              <a:t> real o potencial, </a:t>
            </a:r>
            <a:r>
              <a:rPr lang="es-ES" i="1" dirty="0" smtClean="0"/>
              <a:t>o que </a:t>
            </a:r>
            <a:r>
              <a:rPr lang="es-ES" i="1" dirty="0"/>
              <a:t>se describe como ocasionada por dicha </a:t>
            </a:r>
            <a:r>
              <a:rPr lang="es-ES" i="1" dirty="0" smtClean="0"/>
              <a:t>lesión”.</a:t>
            </a:r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fisioterapiaxirgu.es/wp-content/uploads/d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397" y="1091141"/>
            <a:ext cx="2217737" cy="29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5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8537" y="762001"/>
            <a:ext cx="8534400" cy="4158192"/>
          </a:xfrm>
        </p:spPr>
        <p:txBody>
          <a:bodyPr>
            <a:normAutofit fontScale="25000" lnSpcReduction="20000"/>
          </a:bodyPr>
          <a:lstStyle/>
          <a:p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"Soy paciente del </a:t>
            </a:r>
            <a:r>
              <a:rPr lang="es-ES" sz="4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Dr. García </a:t>
            </a:r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Pérez-Llantada.</a:t>
            </a:r>
          </a:p>
          <a:p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Hace una año q me había operado el otro pecho, sin poder aplicar </a:t>
            </a:r>
            <a:r>
              <a:rPr lang="es-ES" sz="4800" b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Hiloterapia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, y se me puso como un botijo de grande, ésta vez el edema fue mínimo, no llegar a querer otra cosa que no sea eso </a:t>
            </a:r>
            <a:r>
              <a:rPr lang="es-ES" sz="4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pq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 incluso te olvidas de los analgésicos. 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Me informé más en internet y es obvio que tiene unos beneficios </a:t>
            </a:r>
            <a:r>
              <a:rPr lang="es-ES" sz="4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anestesicos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 y profilácticos, evita en gran medida la hinchazón.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A pesar de tener total confianza en el doctor, cuando me lo propuso  dudaba,  era </a:t>
            </a:r>
            <a:r>
              <a:rPr lang="es-ES" sz="4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esceptica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, no era lo que mas me preocupaba en ese momento.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Los </a:t>
            </a:r>
            <a:r>
              <a:rPr lang="es-ES" sz="4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dias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 del hospital con la aplicación de </a:t>
            </a:r>
            <a:r>
              <a:rPr lang="es-ES" sz="4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hiloterapia</a:t>
            </a:r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 no tuve dolor. La sensación más importante es de alivio, estás sin dolor, yo incluso dormía del costado del pecho intervenido.</a:t>
            </a:r>
          </a:p>
          <a:p>
            <a:r>
              <a:rPr lang="es-ES" sz="4800" b="1" dirty="0">
                <a:solidFill>
                  <a:schemeClr val="tx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El precio no es lo que hace que te decidas, no te cuestionas si es mucho o no, hoy después de conocer los beneficios, le diría a cualquiera "no te lo pienses</a:t>
            </a:r>
            <a:r>
              <a:rPr lang="es-ES" sz="4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".                                                                                          </a:t>
            </a:r>
          </a:p>
          <a:p>
            <a:r>
              <a:rPr lang="es-ES" sz="4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s-ES" sz="4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                                  Eva L.A agosto 2016</a:t>
            </a:r>
            <a:endParaRPr lang="es-ES" sz="4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1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9126538" cy="5295900"/>
          </a:xfrm>
        </p:spPr>
        <p:txBody>
          <a:bodyPr>
            <a:normAutofit fontScale="25000" lnSpcReduction="20000"/>
          </a:bodyPr>
          <a:lstStyle/>
          <a:p>
            <a:endParaRPr lang="es-ES" dirty="0"/>
          </a:p>
          <a:p>
            <a:r>
              <a:rPr lang="es-ES" sz="4000" b="1" dirty="0">
                <a:solidFill>
                  <a:srgbClr val="FF0000"/>
                </a:solidFill>
              </a:rPr>
              <a:t> martes, 16 de agosto de 2016	Cuadrantectomía	Mamen	La paciente </a:t>
            </a:r>
            <a:r>
              <a:rPr lang="es-ES" sz="4000" b="1" dirty="0" err="1">
                <a:solidFill>
                  <a:srgbClr val="FF0000"/>
                </a:solidFill>
              </a:rPr>
              <a:t>refiere:"</a:t>
            </a:r>
            <a:r>
              <a:rPr lang="es-ES" sz="4000" b="1" dirty="0" err="1">
                <a:solidFill>
                  <a:schemeClr val="tx1"/>
                </a:solidFill>
              </a:rPr>
              <a:t>Todo</a:t>
            </a:r>
            <a:r>
              <a:rPr lang="es-ES" sz="4000" b="1" dirty="0">
                <a:solidFill>
                  <a:schemeClr val="tx1"/>
                </a:solidFill>
              </a:rPr>
              <a:t> bien, el lunes voy a ver al doctor y a quitarme los </a:t>
            </a:r>
            <a:r>
              <a:rPr lang="es-ES" sz="4000" b="1" dirty="0" err="1">
                <a:solidFill>
                  <a:schemeClr val="tx1"/>
                </a:solidFill>
              </a:rPr>
              <a:t>puntos""Estoy</a:t>
            </a:r>
            <a:r>
              <a:rPr lang="es-ES" sz="4000" b="1" dirty="0">
                <a:solidFill>
                  <a:schemeClr val="tx1"/>
                </a:solidFill>
              </a:rPr>
              <a:t> bien, la verdad es que me encuentro a gusto con el aparato"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23 de agosto de 2016	Cuadrantectomía	Belén	Lapacienterefierealas40h:"</a:t>
            </a:r>
            <a:r>
              <a:rPr lang="es-ES" sz="4000" b="1" dirty="0">
                <a:solidFill>
                  <a:schemeClr val="tx1"/>
                </a:solidFill>
              </a:rPr>
              <a:t>Bien!!!Ahoramelohequitado""Sinproblemasconlamáquinaymuypocasmolestias,asíqueestupendamente".Alas60H:"sólomelopongoporlamañanayantesdedormir""Aunquenotengomolestiasmerefresca""Yaselohecontadoaunamigoquelevanaoperardelanariz en Madrid"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30 de agosto de 2016	Cuadrantectomía	Eva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20 de septiembre de 2016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	Virginia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27 de septiembre de 2016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 + </a:t>
            </a:r>
            <a:r>
              <a:rPr lang="es-ES" sz="4000" b="1" dirty="0" err="1">
                <a:solidFill>
                  <a:srgbClr val="FF0000"/>
                </a:solidFill>
              </a:rPr>
              <a:t>Abdominoplastia</a:t>
            </a:r>
            <a:r>
              <a:rPr lang="es-ES" sz="4000" b="1" dirty="0">
                <a:solidFill>
                  <a:srgbClr val="FF0000"/>
                </a:solidFill>
              </a:rPr>
              <a:t>	Teresa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04 de octubre de 2016	Cuadrantectomía	Estrella	Lapacienterefierealas70h</a:t>
            </a:r>
            <a:r>
              <a:rPr lang="es-ES" sz="4000" b="1" dirty="0">
                <a:solidFill>
                  <a:schemeClr val="tx1"/>
                </a:solidFill>
              </a:rPr>
              <a:t>:"Enrique,todosiguefenomenal""HoymehavistoJavierporquemesalióayerunsarpullido.Sinimportancia""Buenosdias!!!Me ha dicho que, casi ni me hace falta la </a:t>
            </a:r>
            <a:r>
              <a:rPr lang="es-ES" sz="4000" b="1" dirty="0" err="1">
                <a:solidFill>
                  <a:schemeClr val="tx1"/>
                </a:solidFill>
              </a:rPr>
              <a:t>hiloterapia</a:t>
            </a:r>
            <a:r>
              <a:rPr lang="es-ES" sz="4000" b="1" dirty="0">
                <a:solidFill>
                  <a:schemeClr val="tx1"/>
                </a:solidFill>
              </a:rPr>
              <a:t>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04 de octubre de 2016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	Silvia	La paciente refiere a las 70h:"</a:t>
            </a:r>
            <a:r>
              <a:rPr lang="es-ES" sz="4000" b="1" dirty="0">
                <a:solidFill>
                  <a:schemeClr val="tx1"/>
                </a:solidFill>
              </a:rPr>
              <a:t>Bien gracias, </a:t>
            </a:r>
            <a:r>
              <a:rPr lang="es-ES" sz="4000" b="1" dirty="0" err="1">
                <a:solidFill>
                  <a:schemeClr val="tx1"/>
                </a:solidFill>
              </a:rPr>
              <a:t>Enrique:Esta</a:t>
            </a:r>
            <a:r>
              <a:rPr lang="es-ES" sz="4000" b="1" dirty="0">
                <a:solidFill>
                  <a:schemeClr val="tx1"/>
                </a:solidFill>
              </a:rPr>
              <a:t> noche he dormido sin frío y mañana ya me he quitado y voy casi casi bien"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25 de octubre de 2016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	Yolanda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08 de noviembre de 2016	</a:t>
            </a:r>
            <a:r>
              <a:rPr lang="es-ES" sz="4000" b="1" dirty="0" err="1">
                <a:solidFill>
                  <a:srgbClr val="FF0000"/>
                </a:solidFill>
              </a:rPr>
              <a:t>Miomectomía</a:t>
            </a:r>
            <a:r>
              <a:rPr lang="es-ES" sz="4000" b="1" dirty="0">
                <a:solidFill>
                  <a:srgbClr val="FF0000"/>
                </a:solidFill>
              </a:rPr>
              <a:t>	Esther	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martes, 08 de </a:t>
            </a:r>
            <a:r>
              <a:rPr lang="pt-BR" sz="4000" b="1" dirty="0" err="1">
                <a:solidFill>
                  <a:srgbClr val="FF0000"/>
                </a:solidFill>
              </a:rPr>
              <a:t>noviembre</a:t>
            </a:r>
            <a:r>
              <a:rPr lang="pt-BR" sz="4000" b="1" dirty="0">
                <a:solidFill>
                  <a:srgbClr val="FF0000"/>
                </a:solidFill>
              </a:rPr>
              <a:t> de 2016	</a:t>
            </a:r>
            <a:r>
              <a:rPr lang="pt-BR" sz="4000" b="1" dirty="0" err="1">
                <a:solidFill>
                  <a:srgbClr val="FF0000"/>
                </a:solidFill>
              </a:rPr>
              <a:t>Anexectomia</a:t>
            </a:r>
            <a:r>
              <a:rPr lang="pt-BR" sz="4000" b="1" dirty="0">
                <a:solidFill>
                  <a:srgbClr val="FF0000"/>
                </a:solidFill>
              </a:rPr>
              <a:t>	</a:t>
            </a:r>
            <a:r>
              <a:rPr lang="pt-BR" sz="4000" b="1" dirty="0" err="1">
                <a:solidFill>
                  <a:srgbClr val="FF0000"/>
                </a:solidFill>
              </a:rPr>
              <a:t>MariMar</a:t>
            </a:r>
            <a:r>
              <a:rPr lang="pt-BR" sz="4000" b="1" dirty="0">
                <a:solidFill>
                  <a:srgbClr val="FF0000"/>
                </a:solidFill>
              </a:rPr>
              <a:t>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08 de noviembre de 2016	</a:t>
            </a:r>
            <a:r>
              <a:rPr lang="es-ES" sz="4000" b="1" dirty="0" err="1">
                <a:solidFill>
                  <a:srgbClr val="FF0000"/>
                </a:solidFill>
              </a:rPr>
              <a:t>Mastectomia</a:t>
            </a:r>
            <a:r>
              <a:rPr lang="es-ES" sz="4000" b="1" dirty="0">
                <a:solidFill>
                  <a:srgbClr val="FF0000"/>
                </a:solidFill>
              </a:rPr>
              <a:t> + </a:t>
            </a:r>
            <a:r>
              <a:rPr lang="es-ES" sz="4000" b="1" dirty="0" err="1">
                <a:solidFill>
                  <a:srgbClr val="FF0000"/>
                </a:solidFill>
              </a:rPr>
              <a:t>Reconstruccion</a:t>
            </a:r>
            <a:r>
              <a:rPr lang="es-ES" sz="4000" b="1" dirty="0">
                <a:solidFill>
                  <a:srgbClr val="FF0000"/>
                </a:solidFill>
              </a:rPr>
              <a:t> Inmediata	Belén	Lapacienterefierealas70h:"</a:t>
            </a:r>
            <a:r>
              <a:rPr lang="es-ES" sz="4000" b="1" dirty="0">
                <a:solidFill>
                  <a:schemeClr val="tx1"/>
                </a:solidFill>
              </a:rPr>
              <a:t>Acabodelleagracasa;Siiiiii,muybien!""Hecenadocomidaricaparacogerfuerzas,mehepuestopelfríoestatardeyluegoantes de dormir y así no hace falta pastilla"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20 de diciembre de 2016	Cuadrantectomía	Cristina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10 de enero de 2017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 err="1">
                <a:solidFill>
                  <a:srgbClr val="FF0000"/>
                </a:solidFill>
              </a:rPr>
              <a:t>Laparoscopica</a:t>
            </a:r>
            <a:r>
              <a:rPr lang="es-ES" sz="4000" b="1" dirty="0">
                <a:solidFill>
                  <a:srgbClr val="FF0000"/>
                </a:solidFill>
              </a:rPr>
              <a:t>	Victoria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17 de enero de 2017	Centinela	Cristina	Lapacienterefiere5diasantesdelaintervención:"</a:t>
            </a:r>
            <a:r>
              <a:rPr lang="es-ES" sz="4000" b="1" dirty="0">
                <a:solidFill>
                  <a:schemeClr val="tx1"/>
                </a:solidFill>
              </a:rPr>
              <a:t>SoyCristina,queJaviermeoperóel20dediciembre.Metienequevolveraoperarparaquitarmeelgangliocentinelaelpróximomartes17alas9delamañana""ParaquemepreparesotravezlamáquinadehieloenMontecanal""Cualquiercosa,mellamas""Gracias"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17 de enero de 2017	Centinela	Conchi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24 de enero de 2017	</a:t>
            </a:r>
            <a:r>
              <a:rPr lang="es-ES" sz="4000" b="1" dirty="0" err="1">
                <a:solidFill>
                  <a:srgbClr val="FF0000"/>
                </a:solidFill>
              </a:rPr>
              <a:t>Histerectomia</a:t>
            </a:r>
            <a:r>
              <a:rPr lang="es-ES" sz="4000" b="1" dirty="0">
                <a:solidFill>
                  <a:srgbClr val="FF0000"/>
                </a:solidFill>
              </a:rPr>
              <a:t>	Mamen	La paciente refiere a las 40h:"</a:t>
            </a:r>
            <a:r>
              <a:rPr lang="es-ES" sz="4000" b="1" dirty="0">
                <a:solidFill>
                  <a:schemeClr val="tx1"/>
                </a:solidFill>
              </a:rPr>
              <a:t>Mejor, gracias</a:t>
            </a:r>
            <a:r>
              <a:rPr lang="es-ES" sz="4000" b="1" dirty="0">
                <a:solidFill>
                  <a:srgbClr val="FF0000"/>
                </a:solidFill>
              </a:rPr>
              <a:t>"	</a:t>
            </a:r>
          </a:p>
          <a:p>
            <a:r>
              <a:rPr lang="es-ES" sz="4000" b="1" dirty="0">
                <a:solidFill>
                  <a:srgbClr val="FF0000"/>
                </a:solidFill>
              </a:rPr>
              <a:t>martes, 24 de enero de 2017	Cuadrantectomía	</a:t>
            </a:r>
            <a:r>
              <a:rPr lang="es-ES" sz="4000" b="1" dirty="0" err="1">
                <a:solidFill>
                  <a:srgbClr val="FF0000"/>
                </a:solidFill>
              </a:rPr>
              <a:t>MariCarmen</a:t>
            </a:r>
            <a:r>
              <a:rPr lang="es-ES" dirty="0"/>
              <a:t>	</a:t>
            </a:r>
          </a:p>
          <a:p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8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8037" y="201082"/>
            <a:ext cx="8534400" cy="1507067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CONCLUSIONES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1371600"/>
            <a:ext cx="8534400" cy="4772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El frío ha sido usado desde hace siglos como tratamiento por su poder analgésico y antiinflamatorio.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Reduce significativamente el riesgo de edemas, hematomas y </a:t>
            </a:r>
            <a:r>
              <a:rPr lang="es-ES" dirty="0" err="1" smtClean="0">
                <a:solidFill>
                  <a:schemeClr val="tx1"/>
                </a:solidFill>
              </a:rPr>
              <a:t>seromas</a:t>
            </a:r>
            <a:r>
              <a:rPr lang="es-ES" dirty="0" smtClean="0">
                <a:solidFill>
                  <a:schemeClr val="tx1"/>
                </a:solidFill>
              </a:rPr>
              <a:t> en las cirugías.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Útil en muchos campos de la cirugía (ginecología, patología mamaria, ORL, cirugía </a:t>
            </a:r>
            <a:r>
              <a:rPr lang="es-ES" dirty="0" err="1" smtClean="0">
                <a:solidFill>
                  <a:schemeClr val="tx1"/>
                </a:solidFill>
              </a:rPr>
              <a:t>maxilo</a:t>
            </a:r>
            <a:r>
              <a:rPr lang="es-ES" dirty="0" smtClean="0">
                <a:solidFill>
                  <a:schemeClr val="tx1"/>
                </a:solidFill>
              </a:rPr>
              <a:t> facial, cirugía plástica, cirugía estética …)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La </a:t>
            </a:r>
            <a:r>
              <a:rPr lang="es-ES" b="1" dirty="0" err="1" smtClean="0">
                <a:solidFill>
                  <a:schemeClr val="tx1"/>
                </a:solidFill>
              </a:rPr>
              <a:t>Hiloterapia</a:t>
            </a:r>
            <a:r>
              <a:rPr lang="es-ES" b="1" dirty="0" smtClean="0">
                <a:solidFill>
                  <a:schemeClr val="tx1"/>
                </a:solidFill>
              </a:rPr>
              <a:t> es una buena opción para el tratamiento del DAP 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La </a:t>
            </a:r>
            <a:r>
              <a:rPr lang="es-ES" b="1" dirty="0" err="1" smtClean="0">
                <a:solidFill>
                  <a:schemeClr val="tx1"/>
                </a:solidFill>
              </a:rPr>
              <a:t>Hiloterapia</a:t>
            </a:r>
            <a:r>
              <a:rPr lang="es-ES" b="1" dirty="0" smtClean="0">
                <a:solidFill>
                  <a:schemeClr val="tx1"/>
                </a:solidFill>
              </a:rPr>
              <a:t> es muy bien aceptada por las pacientes. Es fácil de usar y cómoda. Es </a:t>
            </a:r>
            <a:r>
              <a:rPr lang="es-ES" b="1" dirty="0" err="1" smtClean="0">
                <a:solidFill>
                  <a:schemeClr val="tx1"/>
                </a:solidFill>
              </a:rPr>
              <a:t>inócua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ES" b="1" dirty="0" smtClean="0">
                <a:solidFill>
                  <a:schemeClr val="tx1"/>
                </a:solidFill>
              </a:rPr>
              <a:t>ES UNA BUENA OPCION TERAPEUTICA al mejorar el postoperatorio .</a:t>
            </a: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IMAG07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45" y="714374"/>
            <a:ext cx="873334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822" y="5624511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6076950" y="4362450"/>
            <a:ext cx="28670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MUCHAS GRACIAS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02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2019302"/>
            <a:ext cx="8534400" cy="3975098"/>
          </a:xfrm>
        </p:spPr>
        <p:txBody>
          <a:bodyPr/>
          <a:lstStyle/>
          <a:p>
            <a:r>
              <a:rPr lang="es-ES" sz="20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ETIOLOGÍA:</a:t>
            </a:r>
            <a:r>
              <a:rPr lang="es-ES" sz="2000" dirty="0" smtClean="0">
                <a:latin typeface="Calibri" panose="020F0502020204030204" pitchFamily="34" charset="0"/>
              </a:rPr>
              <a:t/>
            </a:r>
            <a:br>
              <a:rPr lang="es-ES" sz="2000" dirty="0" smtClean="0">
                <a:latin typeface="Calibri" panose="020F0502020204030204" pitchFamily="34" charset="0"/>
              </a:rPr>
            </a:br>
            <a:r>
              <a:rPr lang="es-ES" sz="2000" dirty="0" smtClean="0">
                <a:latin typeface="Calibri" panose="020F0502020204030204" pitchFamily="34" charset="0"/>
              </a:rPr>
              <a:t/>
            </a:r>
            <a:br>
              <a:rPr lang="es-ES" sz="2000" dirty="0" smtClean="0">
                <a:latin typeface="Calibri" panose="020F0502020204030204" pitchFamily="34" charset="0"/>
              </a:rPr>
            </a:br>
            <a:r>
              <a:rPr lang="es-ES" sz="2000" dirty="0" smtClean="0">
                <a:latin typeface="Calibri" panose="020F0502020204030204" pitchFamily="34" charset="0"/>
              </a:rPr>
              <a:t>Por las manipulaciones quirúrgicas (tracciones, secciones, </a:t>
            </a:r>
            <a:r>
              <a:rPr lang="es-ES" sz="2000" dirty="0" err="1" smtClean="0">
                <a:latin typeface="Calibri" panose="020F0502020204030204" pitchFamily="34" charset="0"/>
              </a:rPr>
              <a:t>etc</a:t>
            </a:r>
            <a:r>
              <a:rPr lang="es-ES" sz="2000" dirty="0" smtClean="0">
                <a:latin typeface="Calibri" panose="020F0502020204030204" pitchFamily="34" charset="0"/>
              </a:rPr>
              <a:t>).</a:t>
            </a:r>
            <a:br>
              <a:rPr lang="es-ES" sz="2000" dirty="0" smtClean="0">
                <a:latin typeface="Calibri" panose="020F0502020204030204" pitchFamily="34" charset="0"/>
              </a:rPr>
            </a:br>
            <a:r>
              <a:rPr lang="es-ES" sz="2000" dirty="0" smtClean="0">
                <a:latin typeface="Calibri" panose="020F0502020204030204" pitchFamily="34" charset="0"/>
              </a:rPr>
              <a:t/>
            </a:r>
            <a:br>
              <a:rPr lang="es-ES" sz="2000" dirty="0" smtClean="0">
                <a:latin typeface="Calibri" panose="020F0502020204030204" pitchFamily="34" charset="0"/>
              </a:rPr>
            </a:br>
            <a:r>
              <a:rPr lang="es-ES" sz="2000" dirty="0" smtClean="0">
                <a:latin typeface="Calibri" panose="020F0502020204030204" pitchFamily="34" charset="0"/>
              </a:rPr>
              <a:t>Liberación de substancias alógenas  (</a:t>
            </a:r>
            <a:r>
              <a:rPr lang="es-E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K, Prostaglandinas , </a:t>
            </a:r>
            <a:r>
              <a:rPr lang="es-ES" sz="2000" b="1" dirty="0" err="1" smtClean="0">
                <a:solidFill>
                  <a:schemeClr val="accent1"/>
                </a:solidFill>
                <a:latin typeface="Calibri" panose="020F0502020204030204" pitchFamily="34" charset="0"/>
              </a:rPr>
              <a:t>Leucotrienos</a:t>
            </a:r>
            <a:r>
              <a:rPr lang="es-ES" sz="2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,Histamina ,Sustancia p</a:t>
            </a:r>
            <a:r>
              <a:rPr lang="es-ES" sz="2000" dirty="0" smtClean="0">
                <a:latin typeface="Calibri" panose="020F0502020204030204" pitchFamily="34" charset="0"/>
              </a:rPr>
              <a:t>…) que activan los receptores del dolor (</a:t>
            </a:r>
            <a:r>
              <a:rPr lang="es-ES" sz="2000" dirty="0" err="1" smtClean="0">
                <a:latin typeface="Calibri" panose="020F0502020204030204" pitchFamily="34" charset="0"/>
              </a:rPr>
              <a:t>nociceptenos</a:t>
            </a:r>
            <a:r>
              <a:rPr lang="es-ES" sz="2000" dirty="0" smtClean="0">
                <a:latin typeface="Calibri" panose="020F0502020204030204" pitchFamily="34" charset="0"/>
              </a:rPr>
              <a:t>).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333500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>
                <a:solidFill>
                  <a:srgbClr val="FF0000"/>
                </a:solidFill>
              </a:rPr>
              <a:t>El dolor postoperatorio o postquirúrgico es aquel que aparece como consecuencia del acto quirúrgico.</a:t>
            </a: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37" t="-63160" r="37974" b="-144741"/>
          <a:stretch/>
        </p:blipFill>
        <p:spPr>
          <a:xfrm>
            <a:off x="1522129" y="0"/>
            <a:ext cx="9147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Características del dolor postquirúrgico (DAP):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AGUDO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PREDECIBLE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/>
                </a:solidFill>
              </a:rPr>
              <a:t>AUTOLIMITADO EN EL TIEMPO</a:t>
            </a:r>
          </a:p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Es un dolor de tipo </a:t>
            </a:r>
            <a:r>
              <a:rPr lang="es-ES" b="1" dirty="0" err="1">
                <a:solidFill>
                  <a:schemeClr val="tx1"/>
                </a:solidFill>
              </a:rPr>
              <a:t>nociceptivo</a:t>
            </a:r>
            <a:r>
              <a:rPr lang="es-ES" b="1" dirty="0">
                <a:solidFill>
                  <a:schemeClr val="tx1"/>
                </a:solidFill>
              </a:rPr>
              <a:t>, asociado con reacciones vegetativas, psicológicas, emocionales y conductuales</a:t>
            </a:r>
            <a:r>
              <a:rPr lang="es-ES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No tratado adecuadamente puede </a:t>
            </a:r>
            <a:r>
              <a:rPr lang="es-ES" b="1" dirty="0" err="1" smtClean="0">
                <a:solidFill>
                  <a:schemeClr val="tx1"/>
                </a:solidFill>
              </a:rPr>
              <a:t>cronificarse</a:t>
            </a:r>
            <a:endParaRPr lang="es-E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chemeClr val="tx1"/>
                </a:solidFill>
              </a:rPr>
              <a:t>Condicionado por el tipo de paciente, la preparación pre quirúrgica, el tipo de cirugía, la anestesia usada.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SUBJETIVO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4212" y="676275"/>
            <a:ext cx="8534400" cy="3615267"/>
          </a:xfrm>
        </p:spPr>
        <p:txBody>
          <a:bodyPr/>
          <a:lstStyle/>
          <a:p>
            <a:pPr marL="0" indent="0">
              <a:buNone/>
            </a:pPr>
            <a:r>
              <a:rPr lang="es-ES" b="1" i="1" dirty="0" smtClean="0">
                <a:solidFill>
                  <a:srgbClr val="FF0000"/>
                </a:solidFill>
              </a:rPr>
              <a:t>Causas de dolor atribuibles a los médicos:</a:t>
            </a:r>
          </a:p>
          <a:p>
            <a:r>
              <a:rPr lang="es-ES" dirty="0" smtClean="0"/>
              <a:t>“pautas a demanda”</a:t>
            </a:r>
          </a:p>
          <a:p>
            <a:r>
              <a:rPr lang="es-ES" dirty="0" smtClean="0"/>
              <a:t>Reticencia al empleo de opiáceos</a:t>
            </a:r>
          </a:p>
          <a:p>
            <a:r>
              <a:rPr lang="es-ES" dirty="0" smtClean="0"/>
              <a:t>Infravaloración del dolor del paciente</a:t>
            </a:r>
          </a:p>
          <a:p>
            <a:r>
              <a:rPr lang="es-ES" dirty="0" smtClean="0"/>
              <a:t>Falta de protocolos (consensuados con los farmacéuticos)</a:t>
            </a:r>
          </a:p>
          <a:p>
            <a:r>
              <a:rPr lang="es-ES" dirty="0" smtClean="0"/>
              <a:t>El </a:t>
            </a:r>
            <a:r>
              <a:rPr lang="es-ES" b="1" dirty="0" smtClean="0"/>
              <a:t>NO</a:t>
            </a:r>
            <a:r>
              <a:rPr lang="es-ES" dirty="0" smtClean="0"/>
              <a:t> uso de la escala de dolor (0 a 10)</a:t>
            </a:r>
          </a:p>
          <a:p>
            <a:r>
              <a:rPr lang="es-ES" dirty="0" smtClean="0"/>
              <a:t>El </a:t>
            </a:r>
            <a:r>
              <a:rPr lang="es-ES" b="1" dirty="0" smtClean="0"/>
              <a:t>NO</a:t>
            </a:r>
            <a:r>
              <a:rPr lang="es-ES" dirty="0" smtClean="0"/>
              <a:t> permitir la participación activa del paciente</a:t>
            </a:r>
          </a:p>
          <a:p>
            <a:endParaRPr lang="es-ES" dirty="0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212" y="1078523"/>
            <a:ext cx="8534400" cy="4915877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Incidencia 30-60%cirugias</a:t>
            </a:r>
            <a:br>
              <a:rPr lang="es-ES" dirty="0" smtClean="0"/>
            </a:br>
            <a:r>
              <a:rPr lang="es-ES" dirty="0" smtClean="0"/>
              <a:t>70% DOLOR SEVERO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i="1" dirty="0" smtClean="0">
                <a:solidFill>
                  <a:srgbClr val="FF0000"/>
                </a:solidFill>
              </a:rPr>
              <a:t>En España:</a:t>
            </a:r>
            <a:r>
              <a:rPr lang="es-ES" b="1" i="1" dirty="0" smtClean="0">
                <a:solidFill>
                  <a:schemeClr val="bg1"/>
                </a:solidFill>
              </a:rPr>
              <a:t/>
            </a:r>
            <a:br>
              <a:rPr lang="es-ES" b="1" i="1" dirty="0" smtClean="0">
                <a:solidFill>
                  <a:schemeClr val="bg1"/>
                </a:solidFill>
              </a:rPr>
            </a:br>
            <a:r>
              <a:rPr lang="es-ES" b="1" i="1" dirty="0" smtClean="0">
                <a:solidFill>
                  <a:schemeClr val="bg1"/>
                </a:solidFill>
              </a:rPr>
              <a:t>53% dolor al subir a  planta</a:t>
            </a:r>
            <a:br>
              <a:rPr lang="es-ES" b="1" i="1" dirty="0" smtClean="0">
                <a:solidFill>
                  <a:schemeClr val="bg1"/>
                </a:solidFill>
              </a:rPr>
            </a:br>
            <a:r>
              <a:rPr lang="es-ES" b="1" i="1" dirty="0" smtClean="0">
                <a:solidFill>
                  <a:schemeClr val="bg1"/>
                </a:solidFill>
              </a:rPr>
              <a:t>59% a las 24 horas</a:t>
            </a:r>
            <a:br>
              <a:rPr lang="es-ES" b="1" i="1" dirty="0" smtClean="0">
                <a:solidFill>
                  <a:schemeClr val="bg1"/>
                </a:solidFill>
              </a:rPr>
            </a:br>
            <a:r>
              <a:rPr lang="es-ES" b="1" i="1" dirty="0" smtClean="0">
                <a:solidFill>
                  <a:schemeClr val="bg1"/>
                </a:solidFill>
              </a:rPr>
              <a:t>69% a las 48 horas</a:t>
            </a:r>
            <a:br>
              <a:rPr lang="es-ES" b="1" i="1" dirty="0" smtClean="0">
                <a:solidFill>
                  <a:schemeClr val="bg1"/>
                </a:solidFill>
              </a:rPr>
            </a:br>
            <a:r>
              <a:rPr lang="es-ES" b="1" i="1" dirty="0" smtClean="0">
                <a:solidFill>
                  <a:schemeClr val="bg1"/>
                </a:solidFill>
              </a:rPr>
              <a:t>13% a los 7 días</a:t>
            </a:r>
            <a:br>
              <a:rPr lang="es-ES" b="1" i="1" dirty="0" smtClean="0">
                <a:solidFill>
                  <a:schemeClr val="bg1"/>
                </a:solidFill>
              </a:rPr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sz="1000" b="1" dirty="0" err="1">
                <a:solidFill>
                  <a:schemeClr val="bg1"/>
                </a:solidFill>
              </a:rPr>
              <a:t>Aboy</a:t>
            </a:r>
            <a:r>
              <a:rPr lang="es-ES" sz="1000" b="1" dirty="0">
                <a:solidFill>
                  <a:schemeClr val="bg1"/>
                </a:solidFill>
              </a:rPr>
              <a:t> A, Delgado C, </a:t>
            </a:r>
            <a:r>
              <a:rPr lang="es-ES" sz="1000" b="1" dirty="0" err="1">
                <a:solidFill>
                  <a:schemeClr val="bg1"/>
                </a:solidFill>
              </a:rPr>
              <a:t>Presedo</a:t>
            </a:r>
            <a:r>
              <a:rPr lang="es-ES" sz="1000" b="1" dirty="0">
                <a:solidFill>
                  <a:schemeClr val="bg1"/>
                </a:solidFill>
              </a:rPr>
              <a:t> I, et al. Dolor en paciente postquirúrgico. </a:t>
            </a:r>
            <a:r>
              <a:rPr lang="es-ES" sz="1000" b="1" dirty="0" err="1">
                <a:solidFill>
                  <a:schemeClr val="bg1"/>
                </a:solidFill>
              </a:rPr>
              <a:t>Asoc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r>
              <a:rPr lang="es-ES" sz="1000" b="1" dirty="0" err="1">
                <a:solidFill>
                  <a:schemeClr val="bg1"/>
                </a:solidFill>
              </a:rPr>
              <a:t>Esp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r>
              <a:rPr lang="es-ES" sz="1000" b="1" dirty="0" err="1">
                <a:solidFill>
                  <a:schemeClr val="bg1"/>
                </a:solidFill>
              </a:rPr>
              <a:t>Enf</a:t>
            </a:r>
            <a:r>
              <a:rPr lang="es-ES" sz="1000" b="1" dirty="0">
                <a:solidFill>
                  <a:schemeClr val="bg1"/>
                </a:solidFill>
              </a:rPr>
              <a:t> </a:t>
            </a:r>
            <a:r>
              <a:rPr lang="es-ES" sz="1000" b="1" dirty="0" err="1">
                <a:solidFill>
                  <a:schemeClr val="bg1"/>
                </a:solidFill>
              </a:rPr>
              <a:t>Urol</a:t>
            </a:r>
            <a:r>
              <a:rPr lang="es-ES" sz="1000" b="1" dirty="0">
                <a:solidFill>
                  <a:schemeClr val="bg1"/>
                </a:solidFill>
              </a:rPr>
              <a:t>. 2003;86:11-14</a:t>
            </a:r>
            <a:br>
              <a:rPr lang="es-ES" sz="1000" b="1" dirty="0">
                <a:solidFill>
                  <a:schemeClr val="bg1"/>
                </a:solidFill>
              </a:rPr>
            </a:br>
            <a:r>
              <a:rPr lang="es-ES" sz="1000" b="1" dirty="0">
                <a:solidFill>
                  <a:schemeClr val="bg1"/>
                </a:solidFill>
              </a:rPr>
              <a:t>http://www.asecma.org/Documentos/Blog/Guia_DAP.pdf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21" y="1958670"/>
            <a:ext cx="3810000" cy="2428875"/>
          </a:xfrm>
        </p:spPr>
      </p:pic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900" b="1" dirty="0" smtClean="0">
                <a:solidFill>
                  <a:schemeClr val="bg1"/>
                </a:solidFill>
              </a:rPr>
              <a:t>OMS alivio del dolor en el </a:t>
            </a:r>
            <a:r>
              <a:rPr lang="es-ES" sz="900" b="1" dirty="0">
                <a:solidFill>
                  <a:schemeClr val="bg1"/>
                </a:solidFill>
              </a:rPr>
              <a:t>cáncer </a:t>
            </a:r>
            <a:r>
              <a:rPr lang="es-ES" sz="900" b="1" dirty="0" smtClean="0">
                <a:solidFill>
                  <a:schemeClr val="bg1"/>
                </a:solidFill>
              </a:rPr>
              <a:t>1986</a:t>
            </a:r>
            <a:br>
              <a:rPr lang="es-ES" sz="900" b="1" dirty="0" smtClean="0">
                <a:solidFill>
                  <a:schemeClr val="bg1"/>
                </a:solidFill>
              </a:rPr>
            </a:br>
            <a:r>
              <a:rPr lang="es-ES" sz="900" b="1" dirty="0" smtClean="0">
                <a:solidFill>
                  <a:schemeClr val="bg1"/>
                </a:solidFill>
                <a:hlinkClick r:id="rId2"/>
              </a:rPr>
              <a:t>http</a:t>
            </a:r>
            <a:r>
              <a:rPr lang="es-ES" sz="900" b="1" dirty="0">
                <a:solidFill>
                  <a:schemeClr val="bg1"/>
                </a:solidFill>
                <a:hlinkClick r:id="rId2"/>
              </a:rPr>
              <a:t>://www.elhospital.com/temas/La-analgesia,-</a:t>
            </a:r>
            <a:r>
              <a:rPr lang="es-ES" sz="900" b="1" dirty="0" smtClean="0">
                <a:solidFill>
                  <a:schemeClr val="bg1"/>
                </a:solidFill>
                <a:hlinkClick r:id="rId2"/>
              </a:rPr>
              <a:t>principio-fundamentador-del-acto-medico+96577?pagina=4</a:t>
            </a:r>
            <a:r>
              <a:rPr lang="es-ES" sz="900" b="1" dirty="0" smtClean="0">
                <a:solidFill>
                  <a:schemeClr val="bg1"/>
                </a:solidFill>
              </a:rPr>
              <a:t> Liliana </a:t>
            </a:r>
            <a:r>
              <a:rPr lang="es-ES" sz="900" b="1" dirty="0" err="1" smtClean="0">
                <a:solidFill>
                  <a:schemeClr val="bg1"/>
                </a:solidFill>
              </a:rPr>
              <a:t>tamaRa</a:t>
            </a:r>
            <a:r>
              <a:rPr lang="es-ES" sz="900" b="1" dirty="0" smtClean="0">
                <a:solidFill>
                  <a:schemeClr val="bg1"/>
                </a:solidFill>
              </a:rPr>
              <a:t> M,D</a:t>
            </a:r>
            <a:endParaRPr lang="es-ES" sz="900" b="1" dirty="0">
              <a:solidFill>
                <a:schemeClr val="bg1"/>
              </a:solidFill>
            </a:endParaRPr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50% de los pacientes sometidos a intervenciones quirúrgicas reportan no tener el dolor posoperatorio controlado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66" y="1085850"/>
            <a:ext cx="5404093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bla 2: Claves para el alivio del dolor. Adaptado de Cancer pain relief. Geneve 1986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5" y="462490"/>
            <a:ext cx="428625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ráfica 1: Concepto de escalera analgésica. Adaptado de OMS 1998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30" y="695325"/>
            <a:ext cx="7550366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2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97" y="5791200"/>
            <a:ext cx="25098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59" y="132938"/>
            <a:ext cx="6840855" cy="358245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 rot="19605347">
            <a:off x="163230" y="866176"/>
            <a:ext cx="294800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Tras una agresión tisular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3809619"/>
            <a:ext cx="6467475" cy="26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516</TotalTime>
  <Words>579</Words>
  <Application>Microsoft Office PowerPoint</Application>
  <PresentationFormat>Panorámica</PresentationFormat>
  <Paragraphs>100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Calibri</vt:lpstr>
      <vt:lpstr>Century Gothic</vt:lpstr>
      <vt:lpstr>Wingdings 3</vt:lpstr>
      <vt:lpstr>Sector</vt:lpstr>
      <vt:lpstr>HILOTERAPIA UN NUEVO ENFOQUE ANTE EL DOLOR POST QUIRURGICO</vt:lpstr>
      <vt:lpstr>       ¿a qué llamamos dolor?</vt:lpstr>
      <vt:lpstr>ETIOLOGÍA:  Por las manipulaciones quirúrgicas (tracciones, secciones, etc).  Liberación de substancias alógenas  (K, Prostaglandinas , Leucotrienos ,Histamina ,Sustancia p…) que activan los receptores del dolor (nociceptenos).   </vt:lpstr>
      <vt:lpstr>Presentación de PowerPoint</vt:lpstr>
      <vt:lpstr>Presentación de PowerPoint</vt:lpstr>
      <vt:lpstr>Incidencia 30-60%cirugias 70% DOLOR SEVERO  En España: 53% dolor al subir a  planta 59% a las 24 horas 69% a las 48 horas 13% a los 7 días   Aboy A, Delgado C, Presedo I, et al. Dolor en paciente postquirúrgico. Asoc Esp Enf Urol. 2003;86:11-14 http://www.asecma.org/Documentos/Blog/Guia_DAP.pdf</vt:lpstr>
      <vt:lpstr>OMS alivio del dolor en el cáncer 1986 http://www.elhospital.com/temas/La-analgesia,-principio-fundamentador-del-acto-medico+96577?pagina=4 Liliana tamaRa M,D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Jacob Perkins 1766-1849, inventa una máquina para hacer hielo, refrigerada con éter.</vt:lpstr>
      <vt:lpstr>Principios del FRÍO</vt:lpstr>
      <vt:lpstr>Medicina deportiva</vt:lpstr>
      <vt:lpstr>Temperatura entre 15-18º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HILORERAPIA UN NUEVO ENFOQUE ANTE EL DOLOR POST QUIRURGICO</dc:title>
  <dc:creator>USUARIO</dc:creator>
  <cp:lastModifiedBy>USUARIO</cp:lastModifiedBy>
  <cp:revision>42</cp:revision>
  <dcterms:created xsi:type="dcterms:W3CDTF">2017-03-05T15:21:51Z</dcterms:created>
  <dcterms:modified xsi:type="dcterms:W3CDTF">2017-03-31T21:41:30Z</dcterms:modified>
</cp:coreProperties>
</file>